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387" r:id="rId1"/>
  </p:sldMasterIdLst>
  <p:notesMasterIdLst>
    <p:notesMasterId r:id="rId42"/>
  </p:notesMasterIdLst>
  <p:handoutMasterIdLst>
    <p:handoutMasterId r:id="rId43"/>
  </p:handoutMasterIdLst>
  <p:sldIdLst>
    <p:sldId id="957" r:id="rId2"/>
    <p:sldId id="995" r:id="rId3"/>
    <p:sldId id="960" r:id="rId4"/>
    <p:sldId id="961" r:id="rId5"/>
    <p:sldId id="996" r:id="rId6"/>
    <p:sldId id="962" r:id="rId7"/>
    <p:sldId id="963" r:id="rId8"/>
    <p:sldId id="997" r:id="rId9"/>
    <p:sldId id="998" r:id="rId10"/>
    <p:sldId id="999" r:id="rId11"/>
    <p:sldId id="1000" r:id="rId12"/>
    <p:sldId id="1001" r:id="rId13"/>
    <p:sldId id="1002" r:id="rId14"/>
    <p:sldId id="1003" r:id="rId15"/>
    <p:sldId id="1004" r:id="rId16"/>
    <p:sldId id="1005" r:id="rId17"/>
    <p:sldId id="1007" r:id="rId18"/>
    <p:sldId id="1008" r:id="rId19"/>
    <p:sldId id="1009" r:id="rId20"/>
    <p:sldId id="1010" r:id="rId21"/>
    <p:sldId id="1011" r:id="rId22"/>
    <p:sldId id="1012" r:id="rId23"/>
    <p:sldId id="1013" r:id="rId24"/>
    <p:sldId id="975" r:id="rId25"/>
    <p:sldId id="976" r:id="rId26"/>
    <p:sldId id="977" r:id="rId27"/>
    <p:sldId id="978" r:id="rId28"/>
    <p:sldId id="979" r:id="rId29"/>
    <p:sldId id="980" r:id="rId30"/>
    <p:sldId id="981" r:id="rId31"/>
    <p:sldId id="982" r:id="rId32"/>
    <p:sldId id="983" r:id="rId33"/>
    <p:sldId id="984" r:id="rId34"/>
    <p:sldId id="985" r:id="rId35"/>
    <p:sldId id="986" r:id="rId36"/>
    <p:sldId id="987" r:id="rId37"/>
    <p:sldId id="1014" r:id="rId38"/>
    <p:sldId id="992" r:id="rId39"/>
    <p:sldId id="993" r:id="rId40"/>
    <p:sldId id="994" r:id="rId41"/>
  </p:sldIdLst>
  <p:sldSz cx="9144000" cy="6858000" type="screen4x3"/>
  <p:notesSz cx="4565650" cy="67976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 userDrawn="1">
          <p15:clr>
            <a:srgbClr val="A4A3A4"/>
          </p15:clr>
        </p15:guide>
        <p15:guide id="2" pos="14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. Nail BURAL" initials="IN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CC0000"/>
    <a:srgbClr val="FFCCFF"/>
    <a:srgbClr val="FF66CC"/>
    <a:srgbClr val="0000CC"/>
    <a:srgbClr val="000066"/>
    <a:srgbClr val="FF99CC"/>
    <a:srgbClr val="E7DBE5"/>
    <a:srgbClr val="D0DBF2"/>
    <a:srgbClr val="E1E4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98" autoAdjust="0"/>
    <p:restoredTop sz="91921" autoAdjust="0"/>
  </p:normalViewPr>
  <p:slideViewPr>
    <p:cSldViewPr>
      <p:cViewPr varScale="1">
        <p:scale>
          <a:sx n="67" d="100"/>
          <a:sy n="67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22" y="-90"/>
      </p:cViewPr>
      <p:guideLst>
        <p:guide orient="horz" pos="2141"/>
        <p:guide pos="14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0525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066" y="-1087"/>
            <a:ext cx="1978947" cy="34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t" anchorCtr="0" compatLnSpc="1">
            <a:prstTxWarp prst="textNoShape">
              <a:avLst/>
            </a:prstTxWarp>
          </a:bodyPr>
          <a:lstStyle>
            <a:lvl1pPr defTabSz="643893" eaLnBrk="0" hangingPunct="0">
              <a:defRPr sz="7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586704" y="-1087"/>
            <a:ext cx="1978946" cy="34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t" anchorCtr="0" compatLnSpc="1">
            <a:prstTxWarp prst="textNoShape">
              <a:avLst/>
            </a:prstTxWarp>
          </a:bodyPr>
          <a:lstStyle>
            <a:lvl1pPr algn="r" defTabSz="643893" eaLnBrk="0" hangingPunct="0">
              <a:defRPr sz="7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B4BAAA9-EB4D-4D5F-B628-A8DD52C11275}" type="datetimeFigureOut">
              <a:rPr lang="tr-TR"/>
              <a:pPr>
                <a:defRPr/>
              </a:pPr>
              <a:t>8.5.2019</a:t>
            </a:fld>
            <a:endParaRPr lang="tr-T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8963" y="514350"/>
            <a:ext cx="3386137" cy="254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7758" y="3229794"/>
            <a:ext cx="3349068" cy="30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789" tIns="32395" rIns="64789" bIns="323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biçemlerini düzenlemek için tıklat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066" y="6456326"/>
            <a:ext cx="1978947" cy="3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b" anchorCtr="0" compatLnSpc="1">
            <a:prstTxWarp prst="textNoShape">
              <a:avLst/>
            </a:prstTxWarp>
          </a:bodyPr>
          <a:lstStyle>
            <a:lvl1pPr defTabSz="643893" eaLnBrk="0" hangingPunct="0">
              <a:defRPr sz="7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586704" y="6456326"/>
            <a:ext cx="1978946" cy="3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b" anchorCtr="0" compatLnSpc="1">
            <a:prstTxWarp prst="textNoShape">
              <a:avLst/>
            </a:prstTxWarp>
          </a:bodyPr>
          <a:lstStyle>
            <a:lvl1pPr algn="r" defTabSz="643893" eaLnBrk="0" hangingPunct="0">
              <a:defRPr sz="700" b="0" i="1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5FF7F2-0FBD-4203-A1CD-16512D028B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39155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06731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76B04A-49F8-4227-A8A8-AF1F3C558E9A}" type="slidenum">
              <a:rPr lang="tr-TR" altLang="tr-TR" sz="900"/>
              <a:pPr eaLnBrk="1" hangingPunct="1"/>
              <a:t>12</a:t>
            </a:fld>
            <a:endParaRPr lang="tr-TR" altLang="tr-TR" sz="9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199207-E310-4EA4-B4FD-656B69BC0B3C}" type="slidenum">
              <a:rPr lang="tr-TR" altLang="tr-TR" sz="900"/>
              <a:pPr eaLnBrk="1" hangingPunct="1"/>
              <a:t>13</a:t>
            </a:fld>
            <a:endParaRPr lang="tr-TR" altLang="tr-TR" sz="9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2E032A-6698-4561-824B-A376027EA2E4}" type="slidenum">
              <a:rPr lang="tr-TR" altLang="tr-TR" sz="900"/>
              <a:pPr eaLnBrk="1" hangingPunct="1"/>
              <a:t>14</a:t>
            </a:fld>
            <a:endParaRPr lang="tr-TR" altLang="tr-TR" sz="9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1CD29B-F79F-4C57-BD19-4DE24C82BB36}" type="slidenum">
              <a:rPr lang="tr-TR" altLang="tr-TR" sz="900"/>
              <a:pPr eaLnBrk="1" hangingPunct="1"/>
              <a:t>15</a:t>
            </a:fld>
            <a:endParaRPr lang="tr-TR" altLang="tr-TR" sz="9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04A735-7D82-494B-8F76-16AF7CEE767E}" type="slidenum">
              <a:rPr lang="tr-TR" altLang="tr-TR" sz="900"/>
              <a:pPr eaLnBrk="1" hangingPunct="1"/>
              <a:t>16</a:t>
            </a:fld>
            <a:endParaRPr lang="tr-TR" altLang="tr-TR" sz="9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D3E067-A23F-4729-BA85-D95725F3CD71}" type="slidenum">
              <a:rPr lang="tr-TR" altLang="tr-TR" sz="900"/>
              <a:pPr eaLnBrk="1" hangingPunct="1"/>
              <a:t>17</a:t>
            </a:fld>
            <a:endParaRPr lang="tr-TR" altLang="tr-TR" sz="9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4DD488-C27E-4648-A08D-07784478F620}" type="slidenum">
              <a:rPr lang="tr-TR" altLang="tr-TR" sz="900"/>
              <a:pPr eaLnBrk="1" hangingPunct="1"/>
              <a:t>18</a:t>
            </a:fld>
            <a:endParaRPr lang="tr-TR" altLang="tr-TR" sz="9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9BFBAE-8CBC-487E-8C3D-95BC702E593C}" type="slidenum">
              <a:rPr lang="tr-TR" altLang="tr-TR" sz="900"/>
              <a:pPr eaLnBrk="1" hangingPunct="1"/>
              <a:t>19</a:t>
            </a:fld>
            <a:endParaRPr lang="tr-TR" altLang="tr-TR" sz="9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52579B-CF33-4DEF-B787-7D7D36E6F8FE}" type="slidenum">
              <a:rPr lang="tr-TR" altLang="tr-TR" sz="900"/>
              <a:pPr eaLnBrk="1" hangingPunct="1"/>
              <a:t>20</a:t>
            </a:fld>
            <a:endParaRPr lang="tr-TR" altLang="tr-TR" sz="9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3CED55-EE43-4080-BE37-86A57B83344A}" type="slidenum">
              <a:rPr lang="tr-TR" altLang="tr-TR" sz="900"/>
              <a:pPr eaLnBrk="1" hangingPunct="1"/>
              <a:t>21</a:t>
            </a:fld>
            <a:endParaRPr lang="tr-TR" altLang="tr-TR" sz="9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067316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336282-BC80-46ED-9993-87A5F07DBDC9}" type="slidenum">
              <a:rPr lang="tr-TR" altLang="tr-TR" sz="900"/>
              <a:pPr eaLnBrk="1" hangingPunct="1"/>
              <a:t>22</a:t>
            </a:fld>
            <a:endParaRPr lang="tr-TR" altLang="tr-TR" sz="9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0B2474-0917-4D81-AF36-2048958FA20A}" type="slidenum">
              <a:rPr lang="tr-TR" altLang="tr-TR" sz="900"/>
              <a:pPr eaLnBrk="1" hangingPunct="1"/>
              <a:t>23</a:t>
            </a:fld>
            <a:endParaRPr lang="tr-TR" altLang="tr-TR" sz="9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06731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06731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06731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DF4A62-9B22-45CA-BC2E-C1B8672E468F}" type="slidenum">
              <a:rPr lang="tr-TR" altLang="tr-TR" sz="900"/>
              <a:pPr eaLnBrk="1" hangingPunct="1"/>
              <a:t>8</a:t>
            </a:fld>
            <a:endParaRPr lang="tr-TR" altLang="tr-TR" sz="9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0454B9-B364-4B25-8AE1-5A3FFA818147}" type="slidenum">
              <a:rPr lang="tr-TR" altLang="tr-TR" sz="900"/>
              <a:pPr eaLnBrk="1" hangingPunct="1"/>
              <a:t>9</a:t>
            </a:fld>
            <a:endParaRPr lang="tr-TR" altLang="tr-TR" sz="9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E3D0A0-C716-4D30-A4A7-9213B28481F4}" type="slidenum">
              <a:rPr lang="tr-TR" altLang="tr-TR" sz="900"/>
              <a:pPr eaLnBrk="1" hangingPunct="1"/>
              <a:t>10</a:t>
            </a:fld>
            <a:endParaRPr lang="tr-TR" altLang="tr-TR" sz="9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A23DED-697D-4458-AF9D-F1404DCAB893}" type="slidenum">
              <a:rPr lang="tr-TR" altLang="tr-TR" sz="900"/>
              <a:pPr eaLnBrk="1" hangingPunct="1"/>
              <a:t>11</a:t>
            </a:fld>
            <a:endParaRPr lang="tr-TR" altLang="tr-TR" sz="9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8 Resim" descr="powerpoint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652120" y="3573016"/>
            <a:ext cx="3491880" cy="158417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4CAB-93D1-4E0D-B38F-E49A1593247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8827020"/>
      </p:ext>
    </p:extLst>
  </p:cSld>
  <p:clrMapOvr>
    <a:masterClrMapping/>
  </p:clrMapOvr>
  <p:transition spd="slow">
    <p:pull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D3886-7C9A-4C22-988A-8FCF63D5ACF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9855017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7A349-9688-4082-98EB-8DDEDFBB123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9667364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8 Resim" descr="powerpoint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652120" y="3573016"/>
            <a:ext cx="3491880" cy="158417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C476F-4B71-47BF-90FB-9297EE9D8DA3}" type="datetime1">
              <a:rPr lang="tr-TR" smtClean="0"/>
              <a:pPr>
                <a:defRPr/>
              </a:pPr>
              <a:t>8.5.2019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6309-8865-4137-8DCB-F7CA1DD39F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8827020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3D68-AA64-4FA5-B9B7-6470DFFCF1E5}" type="datetime1">
              <a:rPr lang="tr-TR"/>
              <a:pPr>
                <a:defRPr/>
              </a:pPr>
              <a:t>8.5.2019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3A24D-25F7-4721-AB53-5A18934896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1532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36910870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0541-5A12-4CC7-8E53-9C086AFCB5C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9768226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E0EC6-DA49-4BC9-B915-72F801645D4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9676412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17AAD-795B-48D0-B7FC-139F8243255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64532264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11A2-92F2-423A-8A39-BFA3AAEC656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5961698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5CD4-0822-45A0-8CB8-E343A9F55B4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48696192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641E-C69E-44FA-8475-D2FC445D628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3647413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BD9B-C9EB-4D59-9708-BA37648A86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82782206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7 Resim" descr="powerpoint3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8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CF4CAB-93D1-4E0D-B38F-E49A1593247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  <p:sldLayoutId id="2147484399" r:id="rId12"/>
    <p:sldLayoutId id="2147484400" r:id="rId13"/>
  </p:sldLayoutIdLst>
  <p:transition spd="slow">
    <p:pull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le:///E:\ORYANTASYON%20E&#286;&#304;T&#304;M&#304;\videolar\Makine%20nedir%20G&#252;zel%20Bir%20Sahne%203%20Aptal.mp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../../2.01.01.05.024%20HEM.%20%20&#214;&#287;retmen%20Usta%20&#214;&#287;retici%20Oryantasyon%20Kursu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E:\ORYANTASYON%20E&#286;&#304;T&#304;M&#304;\videolar\E&#287;itim%20Sistemini%20Dava%20Eden%20Adam-T&#220;RK&#199;E%20ALTYAZI.mp4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84" t="6514" r="16989" b="7071"/>
          <a:stretch/>
        </p:blipFill>
        <p:spPr>
          <a:xfrm>
            <a:off x="7524328" y="469414"/>
            <a:ext cx="1214970" cy="1152128"/>
          </a:xfrm>
          <a:prstGeom prst="ellipse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846615" y="421213"/>
            <a:ext cx="55948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T.C.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MİLLİ EĞİTİM BAKANLIĞI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Hayat Boyu Öğrenme Genel Müdürlüğü</a:t>
            </a:r>
            <a:endParaRPr lang="tr-T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84" t="6514" r="16989" b="7071"/>
          <a:stretch/>
        </p:blipFill>
        <p:spPr>
          <a:xfrm>
            <a:off x="315299" y="421213"/>
            <a:ext cx="1214970" cy="1152128"/>
          </a:xfrm>
          <a:prstGeom prst="ellipse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730712" y="3068960"/>
            <a:ext cx="77937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HEM ÖĞRETMEN USTA ÖĞRETİCİ </a:t>
            </a:r>
          </a:p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ORYANTASYON KURSU</a:t>
            </a:r>
            <a:endParaRPr lang="tr-TR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A34816-87F0-4483-A598-DA80F798FB3E}" type="slidenum">
              <a:rPr lang="tr-TR" altLang="tr-TR" sz="1400"/>
              <a:pPr eaLnBrk="1" hangingPunct="1"/>
              <a:t>10</a:t>
            </a:fld>
            <a:endParaRPr lang="tr-TR" altLang="tr-TR" sz="1400"/>
          </a:p>
        </p:txBody>
      </p:sp>
      <p:sp>
        <p:nvSpPr>
          <p:cNvPr id="512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12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12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12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28600" y="207963"/>
            <a:ext cx="7669087" cy="1877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EĞİTİM</a:t>
            </a:r>
            <a:r>
              <a:rPr lang="tr-TR" i="1" dirty="0">
                <a:latin typeface="Comic Sans MS" pitchFamily="66" charset="0"/>
              </a:rPr>
              <a:t>: Bireyde,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kendi yaşantıları yoluyla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	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davranış değişikliği</a:t>
            </a:r>
            <a:r>
              <a:rPr lang="tr-TR" i="1" dirty="0">
                <a:latin typeface="Comic Sans MS" pitchFamily="66" charset="0"/>
              </a:rPr>
              <a:t> meydana </a:t>
            </a:r>
            <a:endParaRPr lang="tr-TR" i="1" dirty="0" smtClean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 </a:t>
            </a:r>
            <a:r>
              <a:rPr lang="tr-TR" i="1" dirty="0" smtClean="0">
                <a:latin typeface="Comic Sans MS" pitchFamily="66" charset="0"/>
              </a:rPr>
              <a:t>                           getirme 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süreci</a:t>
            </a:r>
            <a:r>
              <a:rPr lang="tr-TR" i="1" dirty="0">
                <a:latin typeface="Comic Sans MS" pitchFamily="66" charset="0"/>
              </a:rPr>
              <a:t>dir.</a:t>
            </a:r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7162800" y="1447800"/>
            <a:ext cx="1600200" cy="2133600"/>
          </a:xfrm>
          <a:prstGeom prst="upArrowCallout">
            <a:avLst>
              <a:gd name="adj1" fmla="val 25000"/>
              <a:gd name="adj2" fmla="val 25000"/>
              <a:gd name="adj3" fmla="val 22222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EĞİTİM</a:t>
            </a:r>
          </a:p>
          <a:p>
            <a:pPr eaLnBrk="1" hangingPunct="1"/>
            <a:r>
              <a:rPr lang="tr-TR" altLang="tr-TR" dirty="0"/>
              <a:t>BİR</a:t>
            </a:r>
          </a:p>
          <a:p>
            <a:pPr eaLnBrk="1" hangingPunct="1"/>
            <a:r>
              <a:rPr lang="tr-TR" altLang="tr-TR" dirty="0"/>
              <a:t>SÜREÇTİR</a:t>
            </a: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2971800" y="1447800"/>
            <a:ext cx="2133600" cy="4267200"/>
          </a:xfrm>
          <a:prstGeom prst="up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EĞİTİM </a:t>
            </a:r>
          </a:p>
          <a:p>
            <a:pPr eaLnBrk="1" hangingPunct="1"/>
            <a:r>
              <a:rPr lang="tr-TR" altLang="tr-TR" dirty="0"/>
              <a:t>SONUCU </a:t>
            </a:r>
          </a:p>
          <a:p>
            <a:pPr eaLnBrk="1" hangingPunct="1"/>
            <a:r>
              <a:rPr lang="tr-TR" altLang="tr-TR" dirty="0"/>
              <a:t>DAVRANIŞ </a:t>
            </a:r>
          </a:p>
          <a:p>
            <a:pPr eaLnBrk="1" hangingPunct="1"/>
            <a:r>
              <a:rPr lang="tr-TR" altLang="tr-TR" dirty="0"/>
              <a:t>DEĞİŞİKLİĞİ </a:t>
            </a:r>
          </a:p>
          <a:p>
            <a:pPr eaLnBrk="1" hangingPunct="1"/>
            <a:r>
              <a:rPr lang="tr-TR" altLang="tr-TR" dirty="0"/>
              <a:t>MEYDANA </a:t>
            </a:r>
          </a:p>
          <a:p>
            <a:pPr eaLnBrk="1" hangingPunct="1"/>
            <a:r>
              <a:rPr lang="tr-TR" altLang="tr-TR" dirty="0"/>
              <a:t>GELİR.</a:t>
            </a: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304800" y="1066800"/>
            <a:ext cx="2514600" cy="3962400"/>
          </a:xfrm>
          <a:prstGeom prst="upArrowCallout">
            <a:avLst>
              <a:gd name="adj1" fmla="val 25000"/>
              <a:gd name="adj2" fmla="val 25000"/>
              <a:gd name="adj3" fmla="val 26263"/>
              <a:gd name="adj4" fmla="val 6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DAVRANIŞ </a:t>
            </a:r>
          </a:p>
          <a:p>
            <a:pPr eaLnBrk="1" hangingPunct="1"/>
            <a:r>
              <a:rPr lang="tr-TR" altLang="tr-TR" dirty="0"/>
              <a:t>DEĞİŞİKLİĞİ </a:t>
            </a:r>
          </a:p>
          <a:p>
            <a:pPr eaLnBrk="1" hangingPunct="1"/>
            <a:r>
              <a:rPr lang="tr-TR" altLang="tr-TR" dirty="0"/>
              <a:t>BİREYİN </a:t>
            </a:r>
          </a:p>
          <a:p>
            <a:pPr eaLnBrk="1" hangingPunct="1"/>
            <a:r>
              <a:rPr lang="tr-TR" altLang="tr-TR" dirty="0"/>
              <a:t>KENDİ </a:t>
            </a:r>
          </a:p>
          <a:p>
            <a:pPr eaLnBrk="1" hangingPunct="1"/>
            <a:r>
              <a:rPr lang="tr-TR" altLang="tr-TR" dirty="0"/>
              <a:t>YAŞATILARIYLA </a:t>
            </a:r>
          </a:p>
          <a:p>
            <a:pPr eaLnBrk="1" hangingPunct="1"/>
            <a:r>
              <a:rPr lang="tr-TR" altLang="tr-TR" dirty="0"/>
              <a:t>OLUŞUR.</a:t>
            </a:r>
          </a:p>
        </p:txBody>
      </p:sp>
    </p:spTree>
    <p:extLst>
      <p:ext uri="{BB962C8B-B14F-4D97-AF65-F5344CB8AC3E}">
        <p14:creationId xmlns:p14="http://schemas.microsoft.com/office/powerpoint/2010/main" xmlns="" val="82757735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4A3EC5-987E-4EC0-989A-4CC14FAEF969}" type="slidenum">
              <a:rPr lang="tr-TR" altLang="tr-TR" sz="1400"/>
              <a:pPr eaLnBrk="1" hangingPunct="1"/>
              <a:t>11</a:t>
            </a:fld>
            <a:endParaRPr lang="tr-TR" altLang="tr-TR" sz="1400"/>
          </a:p>
        </p:txBody>
      </p:sp>
      <p:sp>
        <p:nvSpPr>
          <p:cNvPr id="614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48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4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5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28600" y="207963"/>
            <a:ext cx="8985152" cy="1446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: Bireyin davranışlarında,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kendi yaşantıları yoluyla, kasıtlı ve istendik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	</a:t>
            </a:r>
            <a:r>
              <a:rPr lang="tr-TR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değişiklikler</a:t>
            </a:r>
            <a:r>
              <a:rPr lang="tr-TR" i="1" dirty="0" smtClean="0">
                <a:latin typeface="Comic Sans MS" pitchFamily="66" charset="0"/>
              </a:rPr>
              <a:t> </a:t>
            </a:r>
            <a:r>
              <a:rPr lang="tr-TR" i="1" dirty="0">
                <a:latin typeface="Comic Sans MS" pitchFamily="66" charset="0"/>
              </a:rPr>
              <a:t>meydana getirme 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süreci</a:t>
            </a:r>
            <a:r>
              <a:rPr lang="tr-TR" i="1" dirty="0">
                <a:latin typeface="Comic Sans MS" pitchFamily="66" charset="0"/>
              </a:rPr>
              <a:t>dir.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7315200" y="1844824"/>
            <a:ext cx="1600200" cy="2133600"/>
          </a:xfrm>
          <a:prstGeom prst="upArrowCallout">
            <a:avLst>
              <a:gd name="adj1" fmla="val 25000"/>
              <a:gd name="adj2" fmla="val 25000"/>
              <a:gd name="adj3" fmla="val 22222"/>
              <a:gd name="adj4" fmla="val 66667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/>
              <a:t>EĞİTİM</a:t>
            </a:r>
          </a:p>
          <a:p>
            <a:pPr eaLnBrk="1" hangingPunct="1"/>
            <a:r>
              <a:rPr lang="tr-TR" altLang="tr-TR"/>
              <a:t>BİR</a:t>
            </a:r>
          </a:p>
          <a:p>
            <a:pPr eaLnBrk="1" hangingPunct="1"/>
            <a:r>
              <a:rPr lang="tr-TR" altLang="tr-TR"/>
              <a:t>SÜREÇTİR</a:t>
            </a:r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3014464" y="1844824"/>
            <a:ext cx="2133600" cy="4267200"/>
          </a:xfrm>
          <a:prstGeom prst="up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rgbClr val="CCECFF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ECFF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/>
              <a:t>EĞİTİM </a:t>
            </a:r>
          </a:p>
          <a:p>
            <a:pPr eaLnBrk="1" hangingPunct="1"/>
            <a:r>
              <a:rPr lang="tr-TR" altLang="tr-TR"/>
              <a:t>SONUCU </a:t>
            </a:r>
          </a:p>
          <a:p>
            <a:pPr eaLnBrk="1" hangingPunct="1"/>
            <a:r>
              <a:rPr lang="tr-TR" altLang="tr-TR"/>
              <a:t>DAVRANIŞ </a:t>
            </a:r>
          </a:p>
          <a:p>
            <a:pPr eaLnBrk="1" hangingPunct="1"/>
            <a:r>
              <a:rPr lang="tr-TR" altLang="tr-TR"/>
              <a:t>DEĞİŞİKLİĞİ </a:t>
            </a:r>
          </a:p>
          <a:p>
            <a:pPr eaLnBrk="1" hangingPunct="1"/>
            <a:r>
              <a:rPr lang="tr-TR" altLang="tr-TR"/>
              <a:t>MEYDANA </a:t>
            </a:r>
          </a:p>
          <a:p>
            <a:pPr eaLnBrk="1" hangingPunct="1"/>
            <a:r>
              <a:rPr lang="tr-TR" altLang="tr-TR"/>
              <a:t>GELİR.</a:t>
            </a:r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304800" y="1219200"/>
            <a:ext cx="2514600" cy="3962400"/>
          </a:xfrm>
          <a:prstGeom prst="upArrowCallout">
            <a:avLst>
              <a:gd name="adj1" fmla="val 25000"/>
              <a:gd name="adj2" fmla="val 25000"/>
              <a:gd name="adj3" fmla="val 26263"/>
              <a:gd name="adj4" fmla="val 66667"/>
            </a:avLst>
          </a:prstGeom>
          <a:solidFill>
            <a:srgbClr val="FFCC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DAVRANIŞ </a:t>
            </a:r>
          </a:p>
          <a:p>
            <a:pPr eaLnBrk="1" hangingPunct="1"/>
            <a:r>
              <a:rPr lang="tr-TR" altLang="tr-TR" dirty="0" smtClean="0"/>
              <a:t>DEĞİŞİKLİĞİ </a:t>
            </a:r>
            <a:endParaRPr lang="tr-TR" altLang="tr-TR" dirty="0"/>
          </a:p>
          <a:p>
            <a:pPr eaLnBrk="1" hangingPunct="1"/>
            <a:r>
              <a:rPr lang="tr-TR" altLang="tr-TR" dirty="0"/>
              <a:t>BİREYİN </a:t>
            </a:r>
          </a:p>
          <a:p>
            <a:pPr eaLnBrk="1" hangingPunct="1"/>
            <a:r>
              <a:rPr lang="tr-TR" altLang="tr-TR" dirty="0"/>
              <a:t>KENDİ </a:t>
            </a:r>
          </a:p>
          <a:p>
            <a:pPr eaLnBrk="1" hangingPunct="1"/>
            <a:r>
              <a:rPr lang="tr-TR" altLang="tr-TR" dirty="0"/>
              <a:t>YAŞATILARIYLA </a:t>
            </a:r>
          </a:p>
          <a:p>
            <a:pPr eaLnBrk="1" hangingPunct="1"/>
            <a:r>
              <a:rPr lang="tr-TR" altLang="tr-TR" dirty="0"/>
              <a:t>OLUŞUR.</a:t>
            </a: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5181600" y="1844824"/>
            <a:ext cx="1981200" cy="4648200"/>
          </a:xfrm>
          <a:prstGeom prst="upArrowCallout">
            <a:avLst>
              <a:gd name="adj1" fmla="val 25000"/>
              <a:gd name="adj2" fmla="val 25000"/>
              <a:gd name="adj3" fmla="val 39103"/>
              <a:gd name="adj4" fmla="val 66667"/>
            </a:avLst>
          </a:prstGeom>
          <a:solidFill>
            <a:srgbClr val="99FFCC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FFCC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tr-TR" sz="4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  <a:p>
            <a:pPr>
              <a:defRPr/>
            </a:pPr>
            <a:r>
              <a:rPr lang="tr-TR"/>
              <a:t>İSTENEN</a:t>
            </a:r>
          </a:p>
          <a:p>
            <a:pPr>
              <a:defRPr/>
            </a:pPr>
            <a:r>
              <a:rPr lang="tr-TR"/>
              <a:t>YÖNDE</a:t>
            </a:r>
          </a:p>
          <a:p>
            <a:pPr>
              <a:defRPr/>
            </a:pPr>
            <a:r>
              <a:rPr lang="tr-TR"/>
              <a:t>DAVRANIŞ</a:t>
            </a:r>
          </a:p>
          <a:p>
            <a:pPr>
              <a:defRPr/>
            </a:pPr>
            <a:r>
              <a:rPr lang="tr-TR"/>
              <a:t>DEĞİŞİKLİĞİ</a:t>
            </a:r>
          </a:p>
        </p:txBody>
      </p:sp>
    </p:spTree>
    <p:extLst>
      <p:ext uri="{BB962C8B-B14F-4D97-AF65-F5344CB8AC3E}">
        <p14:creationId xmlns:p14="http://schemas.microsoft.com/office/powerpoint/2010/main" xmlns="" val="111387747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E8FE48-FA09-4752-AAFF-87D73C309AE7}" type="slidenum">
              <a:rPr lang="tr-TR" altLang="tr-TR" sz="1400"/>
              <a:pPr eaLnBrk="1" hangingPunct="1"/>
              <a:t>12</a:t>
            </a:fld>
            <a:endParaRPr lang="tr-TR" altLang="tr-TR" sz="1400"/>
          </a:p>
        </p:txBody>
      </p:sp>
      <p:sp>
        <p:nvSpPr>
          <p:cNvPr id="7171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172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17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17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28600" y="207963"/>
            <a:ext cx="9422772" cy="667875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endParaRPr lang="tr-TR" sz="3200" b="1" i="1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</a:t>
            </a: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* Planlı programlıdır.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* Kurumsaldır, okullarda yapılır.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Kontrollüdür.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Sadece istendik davranış değişikliği beklenir.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* Öğretim yoluyla gerçekleşir.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* Belli aşamaları ve sonunda sınav vardır.	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20847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FC5EC0-37F9-4443-8820-0F678FA4E652}" type="slidenum">
              <a:rPr lang="tr-TR" altLang="tr-TR" sz="1400"/>
              <a:pPr eaLnBrk="1" hangingPunct="1"/>
              <a:t>13</a:t>
            </a:fld>
            <a:endParaRPr lang="tr-TR" altLang="tr-TR" sz="1400"/>
          </a:p>
        </p:txBody>
      </p:sp>
      <p:sp>
        <p:nvSpPr>
          <p:cNvPr id="8195" name="AutoShape 10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6" name="AutoShape 10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7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8" name="AutoShape 10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4278" name="Text Box 1030"/>
          <p:cNvSpPr txBox="1">
            <a:spLocks noChangeArrowheads="1"/>
          </p:cNvSpPr>
          <p:nvPr/>
        </p:nvSpPr>
        <p:spPr bwMode="auto">
          <a:xfrm>
            <a:off x="231775" y="457200"/>
            <a:ext cx="8607425" cy="1877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İnformal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: Önceden planlanmış belli bir </a:t>
            </a:r>
            <a:endParaRPr lang="tr-TR" i="1" dirty="0" smtClean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amaca yönelik </a:t>
            </a:r>
            <a:r>
              <a:rPr lang="tr-TR" i="1" dirty="0">
                <a:latin typeface="Comic Sans MS" pitchFamily="66" charset="0"/>
              </a:rPr>
              <a:t>olmadan ve özel olarak düzenlenmemiş </a:t>
            </a:r>
            <a:r>
              <a:rPr lang="tr-TR" i="1" dirty="0" smtClean="0">
                <a:latin typeface="Comic Sans MS" pitchFamily="66" charset="0"/>
              </a:rPr>
              <a:t>bir </a:t>
            </a:r>
            <a:r>
              <a:rPr lang="tr-TR" i="1" dirty="0">
                <a:latin typeface="Comic Sans MS" pitchFamily="66" charset="0"/>
              </a:rPr>
              <a:t>ortamda </a:t>
            </a:r>
            <a:r>
              <a:rPr lang="tr-TR" i="1" dirty="0" smtClean="0">
                <a:latin typeface="Comic Sans MS" pitchFamily="66" charset="0"/>
              </a:rPr>
              <a:t>gelişigüzel </a:t>
            </a:r>
            <a:r>
              <a:rPr lang="tr-TR" i="1" dirty="0">
                <a:latin typeface="Comic Sans MS" pitchFamily="66" charset="0"/>
              </a:rPr>
              <a:t>olarak gerçekleştirilen eğitimdir. </a:t>
            </a:r>
          </a:p>
        </p:txBody>
      </p:sp>
      <p:sp>
        <p:nvSpPr>
          <p:cNvPr id="8200" name="Text Box 1035"/>
          <p:cNvSpPr txBox="1">
            <a:spLocks noChangeArrowheads="1"/>
          </p:cNvSpPr>
          <p:nvPr/>
        </p:nvSpPr>
        <p:spPr bwMode="auto">
          <a:xfrm>
            <a:off x="568325" y="2312988"/>
            <a:ext cx="8047038" cy="2236787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Bireyin,</a:t>
            </a:r>
          </a:p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okuldaki planlı etkinliklerinin </a:t>
            </a:r>
            <a:r>
              <a:rPr lang="tr-TR" altLang="tr-TR" sz="2800" dirty="0" smtClean="0">
                <a:latin typeface="Monotype Corsiva" pitchFamily="66" charset="0"/>
              </a:rPr>
              <a:t>dışında yer </a:t>
            </a:r>
            <a:r>
              <a:rPr lang="tr-TR" altLang="tr-TR" sz="2800" dirty="0">
                <a:latin typeface="Monotype Corsiva" pitchFamily="66" charset="0"/>
              </a:rPr>
              <a:t>alan,</a:t>
            </a:r>
          </a:p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iletişim içinde bulunduğu ve davranışlar geliştirdiği her ortamı </a:t>
            </a:r>
          </a:p>
          <a:p>
            <a:pPr eaLnBrk="1" hangingPunct="1"/>
            <a:r>
              <a:rPr lang="tr-TR" altLang="tr-TR" sz="2800" b="1" dirty="0" err="1">
                <a:latin typeface="Monotype Corsiva" pitchFamily="66" charset="0"/>
              </a:rPr>
              <a:t>informal</a:t>
            </a:r>
            <a:r>
              <a:rPr lang="tr-TR" altLang="tr-TR" sz="2800" b="1" dirty="0">
                <a:latin typeface="Monotype Corsiva" pitchFamily="66" charset="0"/>
              </a:rPr>
              <a:t> eğitim</a:t>
            </a:r>
            <a:r>
              <a:rPr lang="tr-TR" altLang="tr-TR" sz="2800" dirty="0">
                <a:latin typeface="Monotype Corsiva" pitchFamily="66" charset="0"/>
              </a:rPr>
              <a:t> </a:t>
            </a:r>
            <a:r>
              <a:rPr lang="tr-TR" altLang="tr-TR" sz="2800" b="1" dirty="0">
                <a:latin typeface="Monotype Corsiva" pitchFamily="66" charset="0"/>
              </a:rPr>
              <a:t>ortamı</a:t>
            </a:r>
            <a:r>
              <a:rPr lang="tr-TR" altLang="tr-TR" sz="2800" dirty="0">
                <a:latin typeface="Monotype Corsiva" pitchFamily="66" charset="0"/>
              </a:rPr>
              <a:t> </a:t>
            </a:r>
          </a:p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olarak düşünebiliriz.</a:t>
            </a:r>
          </a:p>
        </p:txBody>
      </p:sp>
    </p:spTree>
    <p:extLst>
      <p:ext uri="{BB962C8B-B14F-4D97-AF65-F5344CB8AC3E}">
        <p14:creationId xmlns:p14="http://schemas.microsoft.com/office/powerpoint/2010/main" xmlns="" val="280217948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B35F75-3C80-4107-A017-A87CF124B1B4}" type="slidenum">
              <a:rPr lang="tr-TR" altLang="tr-TR" sz="1400"/>
              <a:pPr eaLnBrk="1" hangingPunct="1"/>
              <a:t>14</a:t>
            </a:fld>
            <a:endParaRPr lang="tr-TR" altLang="tr-TR" sz="1400"/>
          </a:p>
        </p:txBody>
      </p:sp>
      <p:sp>
        <p:nvSpPr>
          <p:cNvPr id="921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20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2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23850" y="712788"/>
            <a:ext cx="8199681" cy="581697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endParaRPr lang="tr-TR" sz="3200" b="1" i="1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</a:t>
            </a: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İnformal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* Plan-program yoktur.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Kurumsal değildir.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Kontrol sağlanamaz.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Zaman ve ortam açısından sınırsızdır.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İstenmeyen davranış değişikliği görünebilir.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59334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4F956B-C459-4D9C-8CE6-4C43A5232141}" type="slidenum">
              <a:rPr lang="tr-TR" altLang="tr-TR" sz="1400"/>
              <a:pPr eaLnBrk="1" hangingPunct="1"/>
              <a:t>15</a:t>
            </a:fld>
            <a:endParaRPr lang="tr-TR" altLang="tr-TR" sz="1400"/>
          </a:p>
        </p:txBody>
      </p:sp>
      <p:sp>
        <p:nvSpPr>
          <p:cNvPr id="10243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4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52400" y="1628800"/>
            <a:ext cx="8534400" cy="1446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Örgün Eğitim</a:t>
            </a:r>
            <a:r>
              <a:rPr lang="tr-TR" i="1" dirty="0">
                <a:latin typeface="Comic Sans MS" pitchFamily="66" charset="0"/>
              </a:rPr>
              <a:t>: Bireylerin,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         okul ortamında, amaçlı, </a:t>
            </a:r>
            <a:endParaRPr lang="tr-TR" i="1" dirty="0" smtClean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planlı </a:t>
            </a:r>
            <a:r>
              <a:rPr lang="tr-TR" i="1" dirty="0">
                <a:latin typeface="Comic Sans MS" pitchFamily="66" charset="0"/>
              </a:rPr>
              <a:t>ve kontrollü </a:t>
            </a:r>
            <a:r>
              <a:rPr lang="tr-TR" i="1" dirty="0" smtClean="0">
                <a:latin typeface="Comic Sans MS" pitchFamily="66" charset="0"/>
              </a:rPr>
              <a:t>olarak </a:t>
            </a:r>
            <a:r>
              <a:rPr lang="tr-TR" i="1" dirty="0">
                <a:latin typeface="Comic Sans MS" pitchFamily="66" charset="0"/>
              </a:rPr>
              <a:t>aldıkları eğitimdir.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97929" y="3645024"/>
            <a:ext cx="8248650" cy="2677656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* Belli bir yaş grubuna yöneliktir. </a:t>
            </a:r>
          </a:p>
          <a:p>
            <a:pPr algn="l" eaLnBrk="1" hangingPunct="1"/>
            <a:endParaRPr lang="tr-TR" altLang="tr-TR" sz="2800" dirty="0">
              <a:solidFill>
                <a:srgbClr val="800080"/>
              </a:solidFill>
              <a:latin typeface="Comic Sans MS" pitchFamily="66" charset="0"/>
            </a:endParaRPr>
          </a:p>
          <a:p>
            <a:pPr algn="l" eaLnBrk="1" hangingPunct="1"/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*  Milli eğitimin genel amaçlarına ve temel ilkelerine 	göre, okullarda yapılır. </a:t>
            </a:r>
          </a:p>
          <a:p>
            <a:pPr algn="l" eaLnBrk="1" hangingPunct="1"/>
            <a:endParaRPr lang="tr-TR" altLang="tr-TR" sz="2800" dirty="0">
              <a:solidFill>
                <a:srgbClr val="800080"/>
              </a:solidFill>
              <a:latin typeface="Comic Sans MS" pitchFamily="66" charset="0"/>
            </a:endParaRPr>
          </a:p>
          <a:p>
            <a:pPr algn="l" eaLnBrk="1" hangingPunct="1"/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* Aşamalı ve kademelidir.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280155096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74E526-74F0-4617-8958-E36D494E1325}" type="slidenum">
              <a:rPr lang="tr-TR" altLang="tr-TR" sz="1400"/>
              <a:pPr eaLnBrk="1" hangingPunct="1"/>
              <a:t>16</a:t>
            </a:fld>
            <a:endParaRPr lang="tr-TR" altLang="tr-TR" sz="1400"/>
          </a:p>
        </p:txBody>
      </p:sp>
      <p:sp>
        <p:nvSpPr>
          <p:cNvPr id="1126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268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26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27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13008" y="4086225"/>
            <a:ext cx="8723313" cy="26574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 i="1" dirty="0">
              <a:latin typeface="Comic Sans MS" pitchFamily="66" charset="0"/>
            </a:endParaRP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* İlgi ve gereksinimlere yöneliktir.</a:t>
            </a:r>
          </a:p>
          <a:p>
            <a:pPr algn="l" eaLnBrk="1" hangingPunct="1"/>
            <a:endParaRPr lang="tr-TR" altLang="tr-TR" i="1" dirty="0">
              <a:latin typeface="Comic Sans MS" pitchFamily="66" charset="0"/>
            </a:endParaRP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* Aşamalı ve kademeli değildir. </a:t>
            </a:r>
          </a:p>
          <a:p>
            <a:pPr algn="l" eaLnBrk="1" hangingPunct="1"/>
            <a:endParaRPr lang="tr-TR" altLang="tr-TR" i="1" dirty="0">
              <a:latin typeface="Comic Sans MS" pitchFamily="66" charset="0"/>
            </a:endParaRP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* Okul ya da okul özelliği taşıyan ortamlarda gerçekleştirilir.</a:t>
            </a: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	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232071" y="692696"/>
            <a:ext cx="8607129" cy="3524042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Yaygın Eğitim</a:t>
            </a:r>
            <a:r>
              <a:rPr lang="tr-TR" sz="3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:</a:t>
            </a:r>
            <a:r>
              <a:rPr lang="tr-TR" sz="2800" dirty="0">
                <a:latin typeface="Monotype Corsiva" pitchFamily="66" charset="0"/>
              </a:rPr>
              <a:t> </a:t>
            </a:r>
            <a:r>
              <a:rPr lang="tr-TR" dirty="0"/>
              <a:t>Örgün eğitim sistemine hiç girmemiş </a:t>
            </a:r>
            <a:r>
              <a:rPr lang="tr-TR" dirty="0" smtClean="0"/>
              <a:t>veya </a:t>
            </a:r>
            <a:r>
              <a:rPr lang="tr-TR" dirty="0"/>
              <a:t>	herhangi bir kademesinden ayrılmış veya örgün eğitime </a:t>
            </a:r>
            <a:r>
              <a:rPr lang="tr-TR" dirty="0" smtClean="0"/>
              <a:t>devam </a:t>
            </a:r>
            <a:r>
              <a:rPr lang="tr-TR" dirty="0"/>
              <a:t>eden ya da mezun olmuş, bireylere yönelik olarak, </a:t>
            </a:r>
          </a:p>
          <a:p>
            <a:pPr algn="l">
              <a:defRPr/>
            </a:pPr>
            <a:r>
              <a:rPr lang="tr-TR" dirty="0"/>
              <a:t>örgün eğitimin yanında veya dışında düzenlenen her türlü eğitimdir.</a:t>
            </a:r>
          </a:p>
          <a:p>
            <a:pPr algn="l">
              <a:defRPr/>
            </a:pPr>
            <a:endParaRPr lang="tr-TR" sz="300" dirty="0"/>
          </a:p>
          <a:p>
            <a:pPr algn="l">
              <a:spcBef>
                <a:spcPct val="20000"/>
              </a:spcBef>
              <a:defRPr/>
            </a:pPr>
            <a:r>
              <a:rPr lang="tr-TR" sz="2000" b="1" i="1" dirty="0">
                <a:solidFill>
                  <a:srgbClr val="800080"/>
                </a:solidFill>
              </a:rPr>
              <a:t>Halk Eğitimi, </a:t>
            </a:r>
            <a:r>
              <a:rPr lang="tr-TR" sz="2000" b="1" i="1" dirty="0" err="1">
                <a:solidFill>
                  <a:srgbClr val="800080"/>
                </a:solidFill>
              </a:rPr>
              <a:t>Hizmetiçi</a:t>
            </a:r>
            <a:r>
              <a:rPr lang="tr-TR" sz="2000" b="1" i="1" dirty="0">
                <a:solidFill>
                  <a:srgbClr val="800080"/>
                </a:solidFill>
              </a:rPr>
              <a:t> Eğitim, Çıraklık Eğitimi, İşbaşında Eğitim, </a:t>
            </a:r>
            <a:endParaRPr lang="tr-TR" sz="2000" b="1" i="1" dirty="0" smtClean="0">
              <a:solidFill>
                <a:srgbClr val="800080"/>
              </a:solidFill>
            </a:endParaRPr>
          </a:p>
          <a:p>
            <a:pPr algn="l">
              <a:spcBef>
                <a:spcPct val="20000"/>
              </a:spcBef>
              <a:defRPr/>
            </a:pPr>
            <a:endParaRPr lang="tr-TR" sz="2000" b="1" i="1" dirty="0">
              <a:solidFill>
                <a:srgbClr val="800080"/>
              </a:solidFill>
              <a:latin typeface="Monotype Corsiva" pitchFamily="66" charset="0"/>
            </a:endParaRPr>
          </a:p>
        </p:txBody>
      </p:sp>
      <p:sp>
        <p:nvSpPr>
          <p:cNvPr id="2" name="Komut Düğmesi: İleri veya Sonraki 1">
            <a:hlinkClick r:id="rId3" action="ppaction://hlinkfile" highlightClick="1"/>
          </p:cNvPr>
          <p:cNvSpPr/>
          <p:nvPr/>
        </p:nvSpPr>
        <p:spPr>
          <a:xfrm>
            <a:off x="6228184" y="4365104"/>
            <a:ext cx="2001416" cy="104985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8060345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AF338E-C95F-4DF5-9A7F-3A3FB94002C7}" type="slidenum">
              <a:rPr lang="tr-TR" altLang="tr-TR" sz="1400"/>
              <a:pPr eaLnBrk="1" hangingPunct="1"/>
              <a:t>17</a:t>
            </a:fld>
            <a:endParaRPr lang="tr-TR" altLang="tr-TR" sz="1400"/>
          </a:p>
        </p:txBody>
      </p:sp>
      <p:sp>
        <p:nvSpPr>
          <p:cNvPr id="1331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16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1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565525" y="574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2819400" y="1828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5715000" y="3581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5029200" y="5181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457200" y="1828800"/>
            <a:ext cx="1752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u="sng" dirty="0">
                <a:latin typeface="Brush Script MT" pitchFamily="66" charset="0"/>
              </a:rPr>
              <a:t>K A Y N A K</a:t>
            </a:r>
          </a:p>
          <a:p>
            <a:pPr eaLnBrk="1" hangingPunct="1"/>
            <a:r>
              <a:rPr lang="tr-TR" altLang="tr-TR" dirty="0">
                <a:solidFill>
                  <a:srgbClr val="FF3300"/>
                </a:solidFill>
                <a:latin typeface="Comic Sans MS" pitchFamily="66" charset="0"/>
              </a:rPr>
              <a:t>Öğretmen</a:t>
            </a:r>
          </a:p>
          <a:p>
            <a:pPr eaLnBrk="1" hangingPunct="1"/>
            <a:r>
              <a:rPr lang="tr-TR" altLang="tr-TR" sz="2200" dirty="0">
                <a:solidFill>
                  <a:srgbClr val="FF3300"/>
                </a:solidFill>
                <a:latin typeface="Comic Sans MS" pitchFamily="66" charset="0"/>
              </a:rPr>
              <a:t>Kaynak Kitap</a:t>
            </a:r>
          </a:p>
          <a:p>
            <a:pPr eaLnBrk="1" hangingPunct="1"/>
            <a:endParaRPr lang="tr-TR" altLang="tr-TR" sz="2000" dirty="0">
              <a:solidFill>
                <a:srgbClr val="FF3300"/>
              </a:solidFill>
              <a:latin typeface="Comic Sans MS" pitchFamily="66" charset="0"/>
            </a:endParaRPr>
          </a:p>
          <a:p>
            <a:pPr eaLnBrk="1" hangingPunct="1"/>
            <a:endParaRPr lang="tr-TR" altLang="tr-TR" sz="2000" dirty="0">
              <a:latin typeface="Comic Sans MS" pitchFamily="66" charset="0"/>
            </a:endParaRP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Fikir, bilgi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Duygu, tutum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Beceriler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6934200" y="1828800"/>
            <a:ext cx="1752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>
                <a:latin typeface="Brush Script MT" pitchFamily="66" charset="0"/>
              </a:rPr>
              <a:t>  </a:t>
            </a:r>
            <a:r>
              <a:rPr lang="tr-TR" altLang="tr-TR" b="1" u="sng">
                <a:latin typeface="Brush Script MT" pitchFamily="66" charset="0"/>
              </a:rPr>
              <a:t>A L I C I</a:t>
            </a:r>
          </a:p>
          <a:p>
            <a:pPr eaLnBrk="1" hangingPunct="1"/>
            <a:r>
              <a:rPr lang="tr-TR" altLang="tr-TR">
                <a:solidFill>
                  <a:srgbClr val="FF3300"/>
                </a:solidFill>
                <a:latin typeface="Comic Sans MS" pitchFamily="66" charset="0"/>
              </a:rPr>
              <a:t>Öğrenen</a:t>
            </a:r>
          </a:p>
          <a:p>
            <a:pPr eaLnBrk="1" hangingPunct="1"/>
            <a:endParaRPr lang="tr-TR" altLang="tr-TR" sz="2000" b="1">
              <a:latin typeface="Comic Sans MS" pitchFamily="66" charset="0"/>
            </a:endParaRPr>
          </a:p>
          <a:p>
            <a:pPr eaLnBrk="1" hangingPunct="1"/>
            <a:endParaRPr lang="tr-TR" altLang="tr-TR" sz="2000" b="1">
              <a:latin typeface="Comic Sans MS" pitchFamily="66" charset="0"/>
            </a:endParaRPr>
          </a:p>
          <a:p>
            <a:pPr eaLnBrk="1" hangingPunct="1"/>
            <a:r>
              <a:rPr lang="tr-TR" altLang="tr-TR" sz="2000">
                <a:latin typeface="Comic Sans MS" pitchFamily="66" charset="0"/>
              </a:rPr>
              <a:t>Fikir, bilgi</a:t>
            </a:r>
          </a:p>
          <a:p>
            <a:pPr eaLnBrk="1" hangingPunct="1"/>
            <a:r>
              <a:rPr lang="tr-TR" altLang="tr-TR" sz="2000">
                <a:latin typeface="Comic Sans MS" pitchFamily="66" charset="0"/>
              </a:rPr>
              <a:t>Duygu, tutum</a:t>
            </a:r>
          </a:p>
          <a:p>
            <a:pPr eaLnBrk="1" hangingPunct="1"/>
            <a:r>
              <a:rPr lang="tr-TR" altLang="tr-TR" sz="2000">
                <a:latin typeface="Comic Sans MS" pitchFamily="66" charset="0"/>
              </a:rPr>
              <a:t>Beceriler</a:t>
            </a: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2667000" y="1828800"/>
            <a:ext cx="1752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dirty="0">
                <a:latin typeface="Brush Script MT" pitchFamily="66" charset="0"/>
              </a:rPr>
              <a:t>   </a:t>
            </a:r>
            <a:r>
              <a:rPr lang="tr-TR" altLang="tr-TR" b="1" u="sng" dirty="0">
                <a:latin typeface="Brush Script MT" pitchFamily="66" charset="0"/>
              </a:rPr>
              <a:t>M E S A J</a:t>
            </a:r>
          </a:p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*İçerik</a:t>
            </a:r>
          </a:p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*Öğeler</a:t>
            </a:r>
          </a:p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*</a:t>
            </a:r>
            <a:r>
              <a:rPr lang="tr-TR" altLang="tr-TR" sz="1800" dirty="0">
                <a:latin typeface="Comic Sans MS" pitchFamily="66" charset="0"/>
              </a:rPr>
              <a:t>Kullanılan kod</a:t>
            </a:r>
          </a:p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  </a:t>
            </a:r>
            <a:r>
              <a:rPr lang="tr-TR" altLang="tr-TR" sz="1800" i="1" dirty="0"/>
              <a:t>Hareket, jest,</a:t>
            </a:r>
          </a:p>
          <a:p>
            <a:pPr algn="l" eaLnBrk="1" hangingPunct="1"/>
            <a:r>
              <a:rPr lang="tr-TR" altLang="tr-TR" sz="1800" i="1" dirty="0"/>
              <a:t>  mimik, ses, söz,</a:t>
            </a:r>
          </a:p>
          <a:p>
            <a:pPr algn="l" eaLnBrk="1" hangingPunct="1"/>
            <a:r>
              <a:rPr lang="tr-TR" altLang="tr-TR" sz="1800" i="1" dirty="0"/>
              <a:t>  ışık, </a:t>
            </a:r>
            <a:r>
              <a:rPr lang="tr-TR" altLang="tr-TR" sz="1800" i="1" dirty="0" err="1"/>
              <a:t>ısı,çizim</a:t>
            </a:r>
            <a:r>
              <a:rPr lang="tr-TR" altLang="tr-TR" sz="1800" i="1" dirty="0"/>
              <a:t>,</a:t>
            </a:r>
          </a:p>
          <a:p>
            <a:pPr algn="l" eaLnBrk="1" hangingPunct="1"/>
            <a:r>
              <a:rPr lang="tr-TR" altLang="tr-TR" sz="1800" i="1" dirty="0"/>
              <a:t>  resim, heykel, </a:t>
            </a:r>
          </a:p>
          <a:p>
            <a:pPr algn="l" eaLnBrk="1" hangingPunct="1"/>
            <a:r>
              <a:rPr lang="tr-TR" altLang="tr-TR" sz="1800" i="1" dirty="0"/>
              <a:t>  yazı, formül vb..</a:t>
            </a: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4800600" y="1828800"/>
            <a:ext cx="1752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u="sng" dirty="0">
                <a:latin typeface="Brush Script MT" pitchFamily="66" charset="0"/>
              </a:rPr>
              <a:t>K A N A L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Beş Duyuya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yönelik</a:t>
            </a:r>
          </a:p>
          <a:p>
            <a:pPr eaLnBrk="1" hangingPunct="1"/>
            <a:endParaRPr lang="tr-TR" altLang="tr-TR" sz="800" dirty="0"/>
          </a:p>
          <a:p>
            <a:pPr eaLnBrk="1" hangingPunct="1"/>
            <a:r>
              <a:rPr lang="tr-TR" altLang="tr-TR" sz="2000" dirty="0"/>
              <a:t>*</a:t>
            </a:r>
            <a:r>
              <a:rPr lang="tr-TR" altLang="tr-TR" sz="2000" i="1" dirty="0"/>
              <a:t> Araç gereçler</a:t>
            </a:r>
          </a:p>
          <a:p>
            <a:pPr eaLnBrk="1" hangingPunct="1"/>
            <a:endParaRPr lang="tr-TR" altLang="tr-TR" sz="800" i="1" dirty="0"/>
          </a:p>
          <a:p>
            <a:pPr eaLnBrk="1" hangingPunct="1"/>
            <a:r>
              <a:rPr lang="tr-TR" altLang="tr-TR" sz="2000" i="1" dirty="0"/>
              <a:t>*Yöntem ve </a:t>
            </a:r>
          </a:p>
          <a:p>
            <a:pPr eaLnBrk="1" hangingPunct="1"/>
            <a:r>
              <a:rPr lang="tr-TR" altLang="tr-TR" sz="2000" i="1" dirty="0"/>
              <a:t>teknikler </a:t>
            </a:r>
          </a:p>
          <a:p>
            <a:pPr eaLnBrk="1" hangingPunct="1"/>
            <a:endParaRPr lang="tr-TR" altLang="tr-TR" sz="2000" dirty="0"/>
          </a:p>
        </p:txBody>
      </p:sp>
      <p:sp>
        <p:nvSpPr>
          <p:cNvPr id="13327" name="AutoShape 14"/>
          <p:cNvSpPr>
            <a:spLocks noChangeArrowheads="1"/>
          </p:cNvSpPr>
          <p:nvPr/>
        </p:nvSpPr>
        <p:spPr bwMode="auto">
          <a:xfrm>
            <a:off x="2286000" y="3124200"/>
            <a:ext cx="290513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28" name="AutoShape 15"/>
          <p:cNvSpPr>
            <a:spLocks noChangeArrowheads="1"/>
          </p:cNvSpPr>
          <p:nvPr/>
        </p:nvSpPr>
        <p:spPr bwMode="auto">
          <a:xfrm>
            <a:off x="4495800" y="3124200"/>
            <a:ext cx="290513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29" name="AutoShape 16"/>
          <p:cNvSpPr>
            <a:spLocks noChangeArrowheads="1"/>
          </p:cNvSpPr>
          <p:nvPr/>
        </p:nvSpPr>
        <p:spPr bwMode="auto">
          <a:xfrm>
            <a:off x="6629400" y="3048000"/>
            <a:ext cx="290513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09" name="AutoShape 17"/>
          <p:cNvSpPr>
            <a:spLocks noChangeArrowheads="1"/>
          </p:cNvSpPr>
          <p:nvPr/>
        </p:nvSpPr>
        <p:spPr bwMode="auto">
          <a:xfrm>
            <a:off x="372269" y="231775"/>
            <a:ext cx="8497887" cy="1143000"/>
          </a:xfrm>
          <a:prstGeom prst="horizontalScroll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3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İLETİŞİM SÜRECİ OLARAK EĞİTİM</a:t>
            </a:r>
            <a:endParaRPr 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 rot="-5440181">
            <a:off x="470694" y="5318919"/>
            <a:ext cx="1522413" cy="485775"/>
          </a:xfrm>
          <a:prstGeom prst="rightArrow">
            <a:avLst>
              <a:gd name="adj1" fmla="val 50000"/>
              <a:gd name="adj2" fmla="val 78350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3946525" y="5999163"/>
            <a:ext cx="1533525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u="sng" dirty="0">
                <a:latin typeface="Brush Script MT" pitchFamily="66" charset="0"/>
              </a:rPr>
              <a:t>D Ö N Ü T </a:t>
            </a:r>
            <a:endParaRPr lang="tr-TR" altLang="tr-TR" sz="2000" b="1" dirty="0">
              <a:latin typeface="Comic Sans MS" pitchFamily="66" charset="0"/>
            </a:endParaRPr>
          </a:p>
        </p:txBody>
      </p:sp>
      <p:sp>
        <p:nvSpPr>
          <p:cNvPr id="85012" name="AutoShape 20"/>
          <p:cNvSpPr>
            <a:spLocks noChangeArrowheads="1"/>
          </p:cNvSpPr>
          <p:nvPr/>
        </p:nvSpPr>
        <p:spPr bwMode="auto">
          <a:xfrm rot="5377620">
            <a:off x="7407276" y="5318125"/>
            <a:ext cx="1524000" cy="485775"/>
          </a:xfrm>
          <a:prstGeom prst="rightArrow">
            <a:avLst>
              <a:gd name="adj1" fmla="val 50000"/>
              <a:gd name="adj2" fmla="val 78431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3" name="AutoShape 21"/>
          <p:cNvSpPr>
            <a:spLocks noChangeArrowheads="1"/>
          </p:cNvSpPr>
          <p:nvPr/>
        </p:nvSpPr>
        <p:spPr bwMode="auto">
          <a:xfrm rot="10800000">
            <a:off x="1009650" y="5843200"/>
            <a:ext cx="2500312" cy="485775"/>
          </a:xfrm>
          <a:prstGeom prst="rightArrow">
            <a:avLst>
              <a:gd name="adj1" fmla="val 50000"/>
              <a:gd name="adj2" fmla="val 128676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4" name="AutoShape 22"/>
          <p:cNvSpPr>
            <a:spLocks noChangeArrowheads="1"/>
          </p:cNvSpPr>
          <p:nvPr/>
        </p:nvSpPr>
        <p:spPr bwMode="auto">
          <a:xfrm rot="-10795684">
            <a:off x="5648040" y="5893939"/>
            <a:ext cx="2590800" cy="457200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2940050" y="4953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3600" dirty="0">
                <a:solidFill>
                  <a:srgbClr val="CC0000"/>
                </a:solidFill>
                <a:cs typeface="Times New Roman" pitchFamily="18" charset="0"/>
                <a:sym typeface="Webdings" pitchFamily="18" charset="2"/>
              </a:rPr>
              <a:t>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5699125" y="49212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3600" dirty="0">
                <a:solidFill>
                  <a:srgbClr val="CC0000"/>
                </a:solidFill>
                <a:cs typeface="Times New Roman" pitchFamily="18" charset="0"/>
                <a:sym typeface="Webdings" pitchFamily="18" charset="2"/>
              </a:rPr>
              <a:t>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3797300" y="5068888"/>
            <a:ext cx="178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dirty="0">
                <a:solidFill>
                  <a:srgbClr val="CC0000"/>
                </a:solidFill>
                <a:latin typeface="Arial" charset="0"/>
              </a:rPr>
              <a:t>G ü r ü l t ü</a:t>
            </a:r>
          </a:p>
        </p:txBody>
      </p:sp>
    </p:spTree>
    <p:extLst>
      <p:ext uri="{BB962C8B-B14F-4D97-AF65-F5344CB8AC3E}">
        <p14:creationId xmlns:p14="http://schemas.microsoft.com/office/powerpoint/2010/main" xmlns="" val="309268685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8937B8-6083-4841-A285-99E1A265D457}" type="slidenum">
              <a:rPr lang="tr-TR" altLang="tr-TR" sz="1400"/>
              <a:pPr eaLnBrk="1" hangingPunct="1"/>
              <a:t>18</a:t>
            </a:fld>
            <a:endParaRPr lang="tr-TR" altLang="tr-TR" sz="1400"/>
          </a:p>
        </p:txBody>
      </p:sp>
      <p:sp>
        <p:nvSpPr>
          <p:cNvPr id="1433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4340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434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434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04800" y="381000"/>
            <a:ext cx="7924800" cy="1877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Öğretme</a:t>
            </a:r>
            <a:r>
              <a:rPr lang="tr-TR" i="1" dirty="0">
                <a:latin typeface="Comic Sans MS" pitchFamily="66" charset="0"/>
              </a:rPr>
              <a:t>: Öğrenmeyi gerçekleştirmek üzere </a:t>
            </a:r>
            <a:r>
              <a:rPr lang="tr-TR" i="1" dirty="0" smtClean="0">
                <a:latin typeface="Comic Sans MS" pitchFamily="66" charset="0"/>
              </a:rPr>
              <a:t>düzenlenen </a:t>
            </a:r>
            <a:r>
              <a:rPr lang="tr-TR" i="1" dirty="0">
                <a:latin typeface="Comic Sans MS" pitchFamily="66" charset="0"/>
              </a:rPr>
              <a:t>amaçlı ve bilinçli etkinlikler;  </a:t>
            </a:r>
            <a:r>
              <a:rPr lang="tr-TR" i="1" dirty="0" smtClean="0">
                <a:latin typeface="Comic Sans MS" pitchFamily="66" charset="0"/>
              </a:rPr>
              <a:t>öğrenmeyi </a:t>
            </a:r>
            <a:r>
              <a:rPr lang="tr-TR" i="1" dirty="0" err="1">
                <a:latin typeface="Comic Sans MS" pitchFamily="66" charset="0"/>
              </a:rPr>
              <a:t>kılavuzlama</a:t>
            </a:r>
            <a:r>
              <a:rPr lang="tr-TR" i="1" dirty="0">
                <a:latin typeface="Comic Sans MS" pitchFamily="66" charset="0"/>
              </a:rPr>
              <a:t>, 	bireyin öğrenmesi için rehberlik etmedir.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83344" y="2470149"/>
            <a:ext cx="8367712" cy="4294188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3200" b="1" dirty="0">
                <a:solidFill>
                  <a:srgbClr val="800080"/>
                </a:solidFill>
                <a:latin typeface="Monotype Corsiva" pitchFamily="66" charset="0"/>
              </a:rPr>
              <a:t>ÖĞRETME;</a:t>
            </a:r>
          </a:p>
          <a:p>
            <a:pPr algn="l">
              <a:defRPr/>
            </a:pPr>
            <a:endParaRPr lang="tr-TR" sz="1000" b="1" dirty="0">
              <a:latin typeface="Monotype Corsiva" pitchFamily="66" charset="0"/>
            </a:endParaRP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Okulda 	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öğretmen,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Aile ortamında 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anne – baba</a:t>
            </a:r>
          </a:p>
          <a:p>
            <a:pPr algn="l">
              <a:defRPr/>
            </a:pPr>
            <a:endParaRPr lang="tr-TR" sz="2800" b="1" dirty="0">
              <a:latin typeface="Monotype Corsiva" pitchFamily="66" charset="0"/>
            </a:endParaRP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Yakın çevrede 	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arkadaşlar, iletişim araçları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Uzak çevrede	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toplum, iletişim araçları  vb......</a:t>
            </a:r>
          </a:p>
          <a:p>
            <a:pPr algn="l">
              <a:defRPr/>
            </a:pPr>
            <a:r>
              <a:rPr lang="tr-TR" sz="900" b="1" dirty="0">
                <a:solidFill>
                  <a:srgbClr val="800080"/>
                </a:solidFill>
                <a:latin typeface="Monotype Corsiva" pitchFamily="66" charset="0"/>
              </a:rPr>
              <a:t>				</a:t>
            </a:r>
          </a:p>
          <a:p>
            <a:pPr algn="l">
              <a:defRPr/>
            </a:pPr>
            <a:r>
              <a:rPr lang="tr-TR" sz="2800" b="1" dirty="0">
                <a:solidFill>
                  <a:srgbClr val="800080"/>
                </a:solidFill>
                <a:latin typeface="Monotype Corsiva" pitchFamily="66" charset="0"/>
              </a:rPr>
              <a:t>					TARAFINDAN YAPILIR.</a:t>
            </a:r>
          </a:p>
        </p:txBody>
      </p:sp>
    </p:spTree>
    <p:extLst>
      <p:ext uri="{BB962C8B-B14F-4D97-AF65-F5344CB8AC3E}">
        <p14:creationId xmlns:p14="http://schemas.microsoft.com/office/powerpoint/2010/main" xmlns="" val="368522242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F565DA-9D2C-463B-ABDC-0DA8CCAE62EA}" type="slidenum">
              <a:rPr lang="tr-TR" altLang="tr-TR" sz="1400"/>
              <a:pPr eaLnBrk="1" hangingPunct="1"/>
              <a:t>19</a:t>
            </a:fld>
            <a:endParaRPr lang="tr-TR" altLang="tr-TR" sz="1400"/>
          </a:p>
        </p:txBody>
      </p:sp>
      <p:sp>
        <p:nvSpPr>
          <p:cNvPr id="15363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4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52400" y="381000"/>
            <a:ext cx="7924800" cy="1446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Öğretim</a:t>
            </a:r>
            <a:r>
              <a:rPr lang="tr-TR" i="1" dirty="0">
                <a:latin typeface="Comic Sans MS" pitchFamily="66" charset="0"/>
              </a:rPr>
              <a:t>: Bireylerin,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         okul ortamında, amaçlı, planlı ve kontrollü </a:t>
            </a:r>
            <a:r>
              <a:rPr lang="tr-TR" i="1" dirty="0" smtClean="0">
                <a:latin typeface="Comic Sans MS" pitchFamily="66" charset="0"/>
              </a:rPr>
              <a:t>olarak </a:t>
            </a:r>
            <a:r>
              <a:rPr lang="tr-TR" i="1" dirty="0">
                <a:latin typeface="Comic Sans MS" pitchFamily="66" charset="0"/>
              </a:rPr>
              <a:t>aldıkları eğitimdir.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1708150" y="2205038"/>
            <a:ext cx="5835650" cy="26638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4000" b="1" i="1">
                <a:solidFill>
                  <a:srgbClr val="800080"/>
                </a:solidFill>
                <a:latin typeface="Monotype Corsiva" pitchFamily="66" charset="0"/>
              </a:rPr>
              <a:t>Öğretim Etkinlikleri Öğeleri </a:t>
            </a:r>
          </a:p>
          <a:p>
            <a:pPr algn="l" eaLnBrk="1" hangingPunct="1"/>
            <a:endParaRPr lang="tr-TR" altLang="tr-TR" sz="1600" b="1" i="1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i="1">
                <a:latin typeface="Monotype Corsiva" pitchFamily="66" charset="0"/>
              </a:rPr>
              <a:t>	Hedefler</a:t>
            </a:r>
          </a:p>
          <a:p>
            <a:pPr algn="l" eaLnBrk="1" hangingPunct="1"/>
            <a:r>
              <a:rPr lang="tr-TR" altLang="tr-TR" sz="2800" b="1" i="1">
                <a:latin typeface="Monotype Corsiva" pitchFamily="66" charset="0"/>
              </a:rPr>
              <a:t>		İçerik</a:t>
            </a:r>
          </a:p>
          <a:p>
            <a:pPr algn="l" eaLnBrk="1" hangingPunct="1"/>
            <a:r>
              <a:rPr lang="tr-TR" altLang="tr-TR" sz="2800" b="1" i="1">
                <a:latin typeface="Monotype Corsiva" pitchFamily="66" charset="0"/>
              </a:rPr>
              <a:t>			Eğitim durumu</a:t>
            </a:r>
          </a:p>
          <a:p>
            <a:pPr algn="l" eaLnBrk="1" hangingPunct="1"/>
            <a:r>
              <a:rPr lang="tr-TR" altLang="tr-TR" sz="2800" b="1" i="1">
                <a:latin typeface="Monotype Corsiva" pitchFamily="66" charset="0"/>
              </a:rPr>
              <a:t>				Sınama durumu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395288" y="5199063"/>
            <a:ext cx="8301037" cy="893762"/>
          </a:xfrm>
          <a:prstGeom prst="rect">
            <a:avLst/>
          </a:prstGeom>
          <a:solidFill>
            <a:srgbClr val="FF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800" b="1" dirty="0">
                <a:solidFill>
                  <a:srgbClr val="FF3300"/>
                </a:solidFill>
              </a:rPr>
              <a:t>Öğretim süreci</a:t>
            </a:r>
            <a:r>
              <a:rPr lang="tr-TR" altLang="tr-TR" dirty="0"/>
              <a:t>;</a:t>
            </a:r>
          </a:p>
          <a:p>
            <a:pPr algn="l" eaLnBrk="1" hangingPunct="1"/>
            <a:r>
              <a:rPr lang="tr-TR" altLang="tr-TR" dirty="0"/>
              <a:t>* Okulöncesi eğitim, * ilköğretim, * ortaöğretim, * yükseköğretim</a:t>
            </a:r>
          </a:p>
        </p:txBody>
      </p:sp>
    </p:spTree>
    <p:extLst>
      <p:ext uri="{BB962C8B-B14F-4D97-AF65-F5344CB8AC3E}">
        <p14:creationId xmlns:p14="http://schemas.microsoft.com/office/powerpoint/2010/main" xmlns="" val="375438360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84" t="6514" r="16989" b="7071"/>
          <a:stretch/>
        </p:blipFill>
        <p:spPr>
          <a:xfrm>
            <a:off x="7524328" y="469414"/>
            <a:ext cx="1214970" cy="1152128"/>
          </a:xfrm>
          <a:prstGeom prst="ellipse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846615" y="421213"/>
            <a:ext cx="55948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T.C.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MİLLİ EĞİTİM BAKANLIĞI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Hayat Boyu Öğrenme Genel Müdürlüğü</a:t>
            </a:r>
            <a:endParaRPr lang="tr-T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84" t="6514" r="16989" b="7071"/>
          <a:stretch/>
        </p:blipFill>
        <p:spPr>
          <a:xfrm>
            <a:off x="315299" y="421213"/>
            <a:ext cx="1214970" cy="1152128"/>
          </a:xfrm>
          <a:prstGeom prst="ellipse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239484" y="3068960"/>
            <a:ext cx="67762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İnsanlar Halk </a:t>
            </a:r>
            <a:r>
              <a:rPr lang="tr-TR" sz="36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ğitimi </a:t>
            </a:r>
            <a:r>
              <a:rPr lang="tr-TR" sz="36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erkezine </a:t>
            </a:r>
          </a:p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neden gelir?</a:t>
            </a:r>
            <a:endParaRPr lang="tr-TR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96108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F5ABB5-3CAC-486F-AF32-FE0A37A61D1D}" type="slidenum">
              <a:rPr lang="tr-TR" altLang="tr-TR" sz="1400"/>
              <a:pPr eaLnBrk="1" hangingPunct="1"/>
              <a:t>20</a:t>
            </a:fld>
            <a:endParaRPr lang="tr-TR" altLang="tr-TR" sz="1400"/>
          </a:p>
        </p:txBody>
      </p:sp>
      <p:sp>
        <p:nvSpPr>
          <p:cNvPr id="1638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88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8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9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14363" y="428625"/>
            <a:ext cx="7918450" cy="5286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2800" b="1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Eğitim – Öğretim Kavramlarındaki Farklılıklar</a:t>
            </a:r>
            <a:endParaRPr lang="tr-TR" sz="2800" i="1">
              <a:latin typeface="Comic Sans MS" pitchFamily="66" charset="0"/>
            </a:endParaRPr>
          </a:p>
        </p:txBody>
      </p:sp>
      <p:graphicFrame>
        <p:nvGraphicFramePr>
          <p:cNvPr id="58409" name="Group 41"/>
          <p:cNvGraphicFramePr>
            <a:graphicFrameLocks noGrp="1"/>
          </p:cNvGraphicFramePr>
          <p:nvPr/>
        </p:nvGraphicFramePr>
        <p:xfrm>
          <a:off x="323850" y="1397000"/>
          <a:ext cx="8569325" cy="4778375"/>
        </p:xfrm>
        <a:graphic>
          <a:graphicData uri="http://schemas.openxmlformats.org/drawingml/2006/table">
            <a:tbl>
              <a:tblPr/>
              <a:tblGrid>
                <a:gridCol w="3648075"/>
                <a:gridCol w="492125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Eğitim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Öğretim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Her yerde olabilir.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Süreklidir, yaşam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boyu devam eder.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Öğretimi de içine alan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geniş bir kavramdır.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Her türlü bilgi 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deneyimi kapsar.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Belli bir ortamla sınırlıdır. (okul)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Planlanan zaman dilimiyle sınırlıdır.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Eğitimin planlı ve programlı kısmını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oluşturur. Eğitimin aracıdır.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Önceden belirlenmiş hedeflere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ulaşmak için düzenlenmiş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etkinlikleri kapsar.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016332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98CFDB-CCC5-4B73-B255-109AE72E0096}" type="slidenum">
              <a:rPr lang="tr-TR" altLang="tr-TR" sz="1400"/>
              <a:pPr eaLnBrk="1" hangingPunct="1"/>
              <a:t>21</a:t>
            </a:fld>
            <a:endParaRPr lang="tr-TR" altLang="tr-TR" sz="1400"/>
          </a:p>
        </p:txBody>
      </p:sp>
      <p:sp>
        <p:nvSpPr>
          <p:cNvPr id="17411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2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95263" y="381000"/>
            <a:ext cx="8643937" cy="10156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Öğrenme</a:t>
            </a:r>
            <a:r>
              <a:rPr lang="tr-TR" i="1" dirty="0">
                <a:latin typeface="Comic Sans MS" pitchFamily="66" charset="0"/>
              </a:rPr>
              <a:t>: Yaşantı ürünü, </a:t>
            </a: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nispeten </a:t>
            </a:r>
            <a:r>
              <a:rPr lang="tr-TR" i="1" dirty="0">
                <a:latin typeface="Comic Sans MS" pitchFamily="66" charset="0"/>
              </a:rPr>
              <a:t>kalıcı izli davranış değişikliğidir.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725507" y="1609308"/>
            <a:ext cx="7351693" cy="4647426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800" b="1" dirty="0">
                <a:solidFill>
                  <a:srgbClr val="800080"/>
                </a:solidFill>
                <a:latin typeface="Monotype Corsiva" pitchFamily="66" charset="0"/>
              </a:rPr>
              <a:t>1</a:t>
            </a:r>
            <a:r>
              <a:rPr lang="tr-TR" altLang="tr-TR" sz="2800" b="1" dirty="0">
                <a:latin typeface="Monotype Corsiva" pitchFamily="66" charset="0"/>
              </a:rPr>
              <a:t>. Öğrenme sonucundan mutlaka bir davranış değişikliği </a:t>
            </a:r>
          </a:p>
          <a:p>
            <a:pPr algn="l" eaLnBrk="1" hangingPunct="1"/>
            <a:r>
              <a:rPr lang="tr-TR" altLang="tr-TR" sz="2800" b="1" dirty="0" smtClean="0">
                <a:latin typeface="Monotype Corsiva" pitchFamily="66" charset="0"/>
              </a:rPr>
              <a:t>   </a:t>
            </a:r>
            <a:r>
              <a:rPr lang="tr-TR" altLang="tr-TR" sz="2800" b="1" dirty="0">
                <a:latin typeface="Monotype Corsiva" pitchFamily="66" charset="0"/>
              </a:rPr>
              <a:t>meydana gelir.</a:t>
            </a:r>
          </a:p>
          <a:p>
            <a:pPr algn="l" eaLnBrk="1" hangingPunct="1"/>
            <a:endParaRPr lang="tr-TR" altLang="tr-TR" sz="1000" b="1" dirty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dirty="0" smtClean="0">
                <a:solidFill>
                  <a:srgbClr val="800080"/>
                </a:solidFill>
                <a:latin typeface="Monotype Corsiva" pitchFamily="66" charset="0"/>
              </a:rPr>
              <a:t>2</a:t>
            </a:r>
            <a:r>
              <a:rPr lang="tr-TR" altLang="tr-TR" sz="2800" b="1" dirty="0">
                <a:latin typeface="Monotype Corsiva" pitchFamily="66" charset="0"/>
              </a:rPr>
              <a:t>. Öğrenme yaşantı ürünü ve bireyseldir.</a:t>
            </a:r>
          </a:p>
          <a:p>
            <a:pPr algn="l" eaLnBrk="1" hangingPunct="1"/>
            <a:endParaRPr lang="tr-TR" altLang="tr-TR" sz="1000" b="1" dirty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dirty="0" smtClean="0">
                <a:solidFill>
                  <a:srgbClr val="800080"/>
                </a:solidFill>
                <a:latin typeface="Monotype Corsiva" pitchFamily="66" charset="0"/>
              </a:rPr>
              <a:t>3</a:t>
            </a:r>
            <a:r>
              <a:rPr lang="tr-TR" altLang="tr-TR" sz="2800" b="1" dirty="0">
                <a:latin typeface="Monotype Corsiva" pitchFamily="66" charset="0"/>
              </a:rPr>
              <a:t>. Öğrenme kalıcı izlidir.</a:t>
            </a:r>
          </a:p>
          <a:p>
            <a:pPr algn="l" eaLnBrk="1" hangingPunct="1"/>
            <a:r>
              <a:rPr lang="tr-TR" altLang="tr-TR" sz="2800" b="1" i="1" dirty="0" smtClean="0">
                <a:solidFill>
                  <a:srgbClr val="800080"/>
                </a:solidFill>
                <a:latin typeface="Monotype Corsiva" pitchFamily="66" charset="0"/>
              </a:rPr>
              <a:t>ÖĞRENME </a:t>
            </a:r>
            <a:r>
              <a:rPr lang="tr-TR" altLang="tr-TR" sz="2800" b="1" i="1" dirty="0">
                <a:solidFill>
                  <a:srgbClr val="800080"/>
                </a:solidFill>
                <a:latin typeface="Monotype Corsiva" pitchFamily="66" charset="0"/>
              </a:rPr>
              <a:t>YOLUYLA; </a:t>
            </a:r>
          </a:p>
          <a:p>
            <a:pPr algn="l" eaLnBrk="1" hangingPunct="1"/>
            <a:r>
              <a:rPr lang="tr-TR" altLang="tr-TR" sz="2800" b="1" i="1" dirty="0">
                <a:latin typeface="Monotype Corsiva" pitchFamily="66" charset="0"/>
              </a:rPr>
              <a:t>	 </a:t>
            </a:r>
            <a:r>
              <a:rPr lang="tr-TR" altLang="tr-TR" sz="3600" b="1" i="1" dirty="0">
                <a:solidFill>
                  <a:schemeClr val="accent2"/>
                </a:solidFill>
                <a:latin typeface="Monotype Corsiva" pitchFamily="66" charset="0"/>
                <a:sym typeface="Wingdings" pitchFamily="2" charset="2"/>
              </a:rPr>
              <a:t></a:t>
            </a:r>
            <a:r>
              <a:rPr lang="tr-TR" altLang="tr-TR" sz="2800" b="1" i="1" dirty="0">
                <a:latin typeface="Monotype Corsiva" pitchFamily="66" charset="0"/>
              </a:rPr>
              <a:t>  Bilişsel,</a:t>
            </a:r>
          </a:p>
          <a:p>
            <a:pPr algn="l" eaLnBrk="1" hangingPunct="1"/>
            <a:r>
              <a:rPr lang="tr-TR" altLang="tr-TR" sz="2800" b="1" i="1" dirty="0">
                <a:latin typeface="Monotype Corsiva" pitchFamily="66" charset="0"/>
              </a:rPr>
              <a:t>		 </a:t>
            </a:r>
            <a:r>
              <a:rPr lang="tr-TR" altLang="tr-TR" sz="3600" b="1" i="1" dirty="0">
                <a:solidFill>
                  <a:schemeClr val="accent2"/>
                </a:solidFill>
                <a:latin typeface="Monotype Corsiva" pitchFamily="66" charset="0"/>
                <a:sym typeface="Wingdings" pitchFamily="2" charset="2"/>
              </a:rPr>
              <a:t></a:t>
            </a:r>
            <a:r>
              <a:rPr lang="tr-TR" altLang="tr-TR" sz="2800" b="1" i="1" dirty="0">
                <a:latin typeface="Monotype Corsiva" pitchFamily="66" charset="0"/>
              </a:rPr>
              <a:t>  </a:t>
            </a:r>
            <a:r>
              <a:rPr lang="tr-TR" altLang="tr-TR" sz="2800" b="1" i="1" dirty="0" err="1">
                <a:latin typeface="Monotype Corsiva" pitchFamily="66" charset="0"/>
              </a:rPr>
              <a:t>Duyuşsal</a:t>
            </a:r>
            <a:endParaRPr lang="tr-TR" altLang="tr-TR" sz="2800" b="1" i="1" dirty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3600" b="1" i="1" dirty="0">
                <a:solidFill>
                  <a:schemeClr val="accent2"/>
                </a:solidFill>
                <a:latin typeface="Monotype Corsiva" pitchFamily="66" charset="0"/>
                <a:sym typeface="Wingdings" pitchFamily="2" charset="2"/>
              </a:rPr>
              <a:t>			 </a:t>
            </a:r>
            <a:r>
              <a:rPr lang="tr-TR" altLang="tr-TR" sz="2800" b="1" i="1" dirty="0" err="1">
                <a:latin typeface="Monotype Corsiva" pitchFamily="66" charset="0"/>
              </a:rPr>
              <a:t>Devinişsel</a:t>
            </a:r>
            <a:r>
              <a:rPr lang="tr-TR" altLang="tr-TR" sz="2800" b="1" i="1" dirty="0">
                <a:latin typeface="Monotype Corsiva" pitchFamily="66" charset="0"/>
              </a:rPr>
              <a:t> </a:t>
            </a:r>
            <a:endParaRPr lang="tr-TR" altLang="tr-TR" sz="2800" b="1" i="1" dirty="0" smtClean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i="1" dirty="0" smtClean="0">
                <a:latin typeface="Monotype Corsiva" pitchFamily="66" charset="0"/>
              </a:rPr>
              <a:t>davranışlar </a:t>
            </a:r>
            <a:r>
              <a:rPr lang="tr-TR" altLang="tr-TR" sz="2800" b="1" i="1" dirty="0">
                <a:latin typeface="Monotype Corsiva" pitchFamily="66" charset="0"/>
              </a:rPr>
              <a:t>geliştirilir.</a:t>
            </a:r>
          </a:p>
        </p:txBody>
      </p:sp>
    </p:spTree>
    <p:extLst>
      <p:ext uri="{BB962C8B-B14F-4D97-AF65-F5344CB8AC3E}">
        <p14:creationId xmlns:p14="http://schemas.microsoft.com/office/powerpoint/2010/main" xmlns="" val="32038452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2B57CE-5E39-4373-B3FF-33B12DFC4B9B}" type="slidenum">
              <a:rPr lang="tr-TR" altLang="tr-TR" sz="1400"/>
              <a:pPr eaLnBrk="1" hangingPunct="1"/>
              <a:t>22</a:t>
            </a:fld>
            <a:endParaRPr lang="tr-TR" altLang="tr-TR" sz="1400"/>
          </a:p>
        </p:txBody>
      </p:sp>
      <p:sp>
        <p:nvSpPr>
          <p:cNvPr id="1843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36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3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3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486025" y="188913"/>
            <a:ext cx="4173538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tr-TR" sz="3600" b="1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Davranış Türleri</a:t>
            </a:r>
            <a:endParaRPr lang="tr-TR" sz="3600" i="1">
              <a:latin typeface="Comic Sans MS" pitchFamily="66" charset="0"/>
            </a:endParaRPr>
          </a:p>
        </p:txBody>
      </p:sp>
      <p:graphicFrame>
        <p:nvGraphicFramePr>
          <p:cNvPr id="91191" name="Group 55"/>
          <p:cNvGraphicFramePr>
            <a:graphicFrameLocks noGrp="1"/>
          </p:cNvGraphicFramePr>
          <p:nvPr/>
        </p:nvGraphicFramePr>
        <p:xfrm>
          <a:off x="323850" y="908050"/>
          <a:ext cx="8569325" cy="5467350"/>
        </p:xfrm>
        <a:graphic>
          <a:graphicData uri="http://schemas.openxmlformats.org/drawingml/2006/table">
            <a:tbl>
              <a:tblPr/>
              <a:tblGrid>
                <a:gridCol w="4319588"/>
                <a:gridCol w="4249737"/>
              </a:tblGrid>
              <a:tr h="663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Öğrenme Ürünü Davranış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Öğrenilmemiş Davranış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</a:tr>
              <a:tr h="4803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İstendik davranışlar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Planlı, programlı sürecin ürünü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İstenmedik davranışlar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rasgele  kazanılan ya da eğitimin hatalı ürünü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BİREYİN SAHİP OLDUĞU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Akıl ve düşünceden bağımsız, doğuştan gelen davranışları,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istem dışı davranışlar, refleks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	</a:t>
                      </a: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Geçici davranışları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alkol, uyuşturucu kullanımı sonunda ortaya çıkan maddenin etkisi sonucu kaybolan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Büyüme ve olgunlaşma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oturma, yürüme, ses çıkarma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          ÖĞRENME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DEĞİLDİR!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313017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3B8F3E-BFDC-4B49-96BF-2CCD232C1117}" type="slidenum">
              <a:rPr lang="tr-TR" altLang="tr-TR" sz="1400"/>
              <a:pPr eaLnBrk="1" hangingPunct="1"/>
              <a:t>23</a:t>
            </a:fld>
            <a:endParaRPr lang="tr-TR" altLang="tr-TR" sz="1400"/>
          </a:p>
        </p:txBody>
      </p:sp>
      <p:sp>
        <p:nvSpPr>
          <p:cNvPr id="1945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0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1524000" y="381000"/>
            <a:ext cx="6248400" cy="609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2667000" y="1524000"/>
            <a:ext cx="3962400" cy="38100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>
              <a:solidFill>
                <a:srgbClr val="800080"/>
              </a:solidFill>
            </a:endParaRPr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3810000" y="2590800"/>
            <a:ext cx="1676400" cy="1676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i="1">
                <a:solidFill>
                  <a:srgbClr val="800080"/>
                </a:solidFill>
              </a:rPr>
              <a:t>ÖĞRENME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733800" y="838200"/>
            <a:ext cx="16843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>
                <a:solidFill>
                  <a:srgbClr val="800080"/>
                </a:solidFill>
              </a:rPr>
              <a:t>E Ğ İ T İ M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810000" y="1946275"/>
            <a:ext cx="16081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>
                <a:solidFill>
                  <a:srgbClr val="800080"/>
                </a:solidFill>
              </a:rPr>
              <a:t>ÖĞRETİM</a:t>
            </a:r>
          </a:p>
        </p:txBody>
      </p:sp>
    </p:spTree>
    <p:extLst>
      <p:ext uri="{BB962C8B-B14F-4D97-AF65-F5344CB8AC3E}">
        <p14:creationId xmlns:p14="http://schemas.microsoft.com/office/powerpoint/2010/main" xmlns="" val="1644211603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 animBg="1" autoUpdateAnimBg="0"/>
      <p:bldP spid="64523" grpId="0" animBg="1" autoUpdateAnimBg="0"/>
      <p:bldP spid="6452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395288" y="908720"/>
            <a:ext cx="8280400" cy="566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70C0"/>
                </a:solidFill>
              </a:rPr>
              <a:t>Hedef Nedir?</a:t>
            </a:r>
            <a:endParaRPr lang="tr-TR" altLang="tr-TR" sz="3600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/>
              <a:t>Kavram olarak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hedef ulaşılmak istenilen yerdir</a:t>
            </a:r>
            <a:r>
              <a:rPr lang="tr-TR" altLang="tr-TR" sz="2800" b="1" dirty="0"/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Eğitimde hedef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ise </a:t>
            </a:r>
            <a:r>
              <a:rPr lang="tr-TR" altLang="tr-TR" sz="2800" b="1" i="1" u="sng" dirty="0">
                <a:solidFill>
                  <a:srgbClr val="00B050"/>
                </a:solidFill>
              </a:rPr>
              <a:t>kişide bulunmasını istediğiniz ve eğitim yoluyla kazandırılabilir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özelliklerdir</a:t>
            </a:r>
            <a:r>
              <a:rPr lang="tr-TR" altLang="tr-TR" sz="2800" b="1" dirty="0"/>
              <a:t>. Başka bir ifadeyle,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öğrenciye kazandırılması uygun bulunan </a:t>
            </a:r>
            <a:r>
              <a:rPr lang="tr-TR" altLang="tr-TR" sz="2800" b="1" i="1" u="sng" dirty="0">
                <a:solidFill>
                  <a:srgbClr val="C00000"/>
                </a:solidFill>
              </a:rPr>
              <a:t>bilgi, beceri, yetenek, ilgi, tutum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gibi bazı alışkanlıklardır</a:t>
            </a:r>
            <a:r>
              <a:rPr lang="tr-TR" altLang="tr-TR" sz="2800" b="1" dirty="0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39F4F-8A91-41BB-8F31-0A56D4314B0C}" type="slidenum">
              <a:rPr lang="tr-TR"/>
              <a:pPr>
                <a:defRPr/>
              </a:p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9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395288" y="908720"/>
            <a:ext cx="8280400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B050"/>
                </a:solidFill>
              </a:rPr>
              <a:t>1.Uzak Hedefler: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Politik hedeflerdir</a:t>
            </a:r>
            <a:r>
              <a:rPr lang="tr-TR" altLang="tr-TR" sz="2800" b="1" dirty="0"/>
              <a:t>. </a:t>
            </a:r>
            <a:r>
              <a:rPr lang="tr-TR" altLang="tr-TR" sz="2800" b="1" i="1" u="sng" dirty="0">
                <a:solidFill>
                  <a:srgbClr val="00B050"/>
                </a:solidFill>
              </a:rPr>
              <a:t>Ülkenin istikrarı, büyük ölçüde uzak hedeflerin doğru tayin edilmesiyle ilgilidir</a:t>
            </a:r>
            <a:r>
              <a:rPr lang="tr-TR" altLang="tr-TR" sz="2800" b="1" dirty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solidFill>
                  <a:srgbClr val="FF0000"/>
                </a:solidFill>
              </a:rPr>
              <a:t>2.Genel Hedefler: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</a:t>
            </a:r>
            <a:r>
              <a:rPr lang="tr-TR" altLang="tr-TR" sz="2800" b="1" dirty="0">
                <a:solidFill>
                  <a:srgbClr val="0070C0"/>
                </a:solidFill>
              </a:rPr>
              <a:t>Uzak hedeflerin yorumu ve dökümü gibidir</a:t>
            </a:r>
            <a:r>
              <a:rPr lang="tr-TR" altLang="tr-TR" sz="2800" b="1" dirty="0"/>
              <a:t>.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Eğitim ve okulun genel hedefleri, politik ve uzak hedeflerin </a:t>
            </a:r>
            <a:r>
              <a:rPr lang="tr-TR" altLang="tr-TR" sz="2800" b="1" i="1" u="sng" dirty="0" err="1">
                <a:solidFill>
                  <a:srgbClr val="0070C0"/>
                </a:solidFill>
              </a:rPr>
              <a:t>lokalleşmiş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 şeklidir.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solidFill>
                  <a:srgbClr val="FFC000"/>
                </a:solidFill>
              </a:rPr>
              <a:t>3.Özel Hedefler: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Kişiye kazandırılması istenen özelliklerdir. </a:t>
            </a:r>
            <a:r>
              <a:rPr lang="tr-TR" altLang="tr-TR" sz="2800" b="1" dirty="0"/>
              <a:t>Eğitim ve okulun hedeflerinin iyi belirlenmesi de, verimli, çalışkan ve saygılı bireyler yetişmesini sağlar.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7799-0E8E-45D4-A47E-EC0E1F0D4D9C}" type="slidenum">
              <a:rPr lang="tr-TR"/>
              <a:pPr>
                <a:defRPr/>
              </a:pPr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479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67879" y="980728"/>
            <a:ext cx="8280400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7030A0"/>
                </a:solidFill>
              </a:rPr>
              <a:t>Plan Nedir?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   </a:t>
            </a:r>
            <a:r>
              <a:rPr lang="tr-TR" altLang="tr-TR" sz="2800" b="1" dirty="0">
                <a:solidFill>
                  <a:srgbClr val="FF0000"/>
                </a:solidFill>
              </a:rPr>
              <a:t>Plan;</a:t>
            </a:r>
            <a:r>
              <a:rPr lang="tr-TR" altLang="tr-TR" sz="2800" b="1" dirty="0"/>
              <a:t>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neyin, niçin, ne zaman ve nasıl yapılacağını gösteren bir çalışmadır</a:t>
            </a:r>
            <a:r>
              <a:rPr lang="tr-TR" altLang="tr-TR" sz="2800" b="1" dirty="0"/>
              <a:t>. </a:t>
            </a:r>
            <a:r>
              <a:rPr lang="tr-TR" altLang="tr-TR" sz="2800" b="1" dirty="0">
                <a:solidFill>
                  <a:srgbClr val="7030A0"/>
                </a:solidFill>
              </a:rPr>
              <a:t>Her işin üstesinden gelinmesinin ilk şartı planlı çalışmadır</a:t>
            </a:r>
            <a:r>
              <a:rPr lang="tr-TR" altLang="tr-TR" sz="2800" b="1" dirty="0"/>
              <a:t>. </a:t>
            </a:r>
            <a:r>
              <a:rPr lang="tr-TR" altLang="tr-TR" sz="2800" b="1" dirty="0">
                <a:solidFill>
                  <a:srgbClr val="00B050"/>
                </a:solidFill>
              </a:rPr>
              <a:t>Planlı çalışma başarının anahtarıdır.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   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Eğitim ve öğretimde plan ise </a:t>
            </a:r>
            <a:r>
              <a:rPr lang="tr-TR" altLang="tr-TR" sz="2800" b="1" dirty="0">
                <a:solidFill>
                  <a:srgbClr val="FF0000"/>
                </a:solidFill>
              </a:rPr>
              <a:t>belirli eğitim amaçlarına ulaşmak için</a:t>
            </a:r>
            <a:r>
              <a:rPr lang="tr-TR" altLang="tr-TR" sz="2800" b="1" dirty="0"/>
              <a:t>, öğretim konusu olan </a:t>
            </a:r>
            <a:r>
              <a:rPr lang="tr-TR" altLang="tr-TR" sz="2800" b="1" dirty="0">
                <a:solidFill>
                  <a:srgbClr val="FFC000"/>
                </a:solidFill>
              </a:rPr>
              <a:t>etkinliklerden hangisinin seçileceğini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50"/>
                </a:solidFill>
              </a:rPr>
              <a:t>bunların öğrencilere niçin ve nasıl yaptırılacağını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F0"/>
                </a:solidFill>
              </a:rPr>
              <a:t>ne gibi tamamlayıcı ve yardımcı kaynak ve araçların kullanılacağını</a:t>
            </a:r>
            <a:r>
              <a:rPr lang="tr-TR" altLang="tr-TR" sz="2800" b="1" dirty="0"/>
              <a:t>,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elde edilen başarının nasıl değerlendirileceğini önceden tasarlayıp, kâğıt üzerinde tespit edilmesidir.</a:t>
            </a:r>
            <a:r>
              <a:rPr lang="tr-TR" altLang="tr-TR" sz="2800" b="1" dirty="0">
                <a:solidFill>
                  <a:srgbClr val="7030A0"/>
                </a:solidFill>
              </a:rPr>
              <a:t> </a:t>
            </a:r>
            <a:endParaRPr lang="tr-TR" altLang="tr-TR" sz="2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B1DF9-CC38-4D76-965C-10F96B78E616}" type="slidenum">
              <a:rPr lang="tr-TR"/>
              <a:pPr>
                <a:defRPr/>
              </a:pPr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505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95288" y="549275"/>
            <a:ext cx="82804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7030A0"/>
                </a:solidFill>
              </a:rPr>
              <a:t>Program Nedir?</a:t>
            </a:r>
            <a:endParaRPr lang="tr-TR" altLang="tr-TR" sz="360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>     </a:t>
            </a:r>
            <a:r>
              <a:rPr lang="tr-TR" altLang="tr-TR" sz="2800" b="1">
                <a:solidFill>
                  <a:srgbClr val="FF0000"/>
                </a:solidFill>
              </a:rPr>
              <a:t>Program</a:t>
            </a:r>
            <a:r>
              <a:rPr lang="tr-TR" altLang="tr-TR" sz="2800" b="1"/>
              <a:t>; </a:t>
            </a:r>
            <a:r>
              <a:rPr lang="tr-TR" altLang="tr-TR" sz="2800" b="1">
                <a:solidFill>
                  <a:srgbClr val="FFC000"/>
                </a:solidFill>
              </a:rPr>
              <a:t>yapılması gereken bir işin bölümlerini</a:t>
            </a:r>
            <a:r>
              <a:rPr lang="tr-TR" altLang="tr-TR" sz="2800" b="1"/>
              <a:t>, </a:t>
            </a:r>
            <a:r>
              <a:rPr lang="tr-TR" altLang="tr-TR" sz="2800" b="1">
                <a:solidFill>
                  <a:srgbClr val="0070C0"/>
                </a:solidFill>
              </a:rPr>
              <a:t>her bölümün yapılış sırasını</a:t>
            </a:r>
            <a:r>
              <a:rPr lang="tr-TR" altLang="tr-TR" sz="2800" b="1"/>
              <a:t>, </a:t>
            </a:r>
            <a:r>
              <a:rPr lang="tr-TR" altLang="tr-TR" sz="2800" b="1" i="1" u="sng">
                <a:solidFill>
                  <a:srgbClr val="FF0000"/>
                </a:solidFill>
              </a:rPr>
              <a:t>zamanını ve nasıl yapılacağını gösteren bir çalışmadır.</a:t>
            </a:r>
            <a:r>
              <a:rPr lang="tr-TR" altLang="tr-TR" sz="2800" b="1"/>
              <a:t> </a:t>
            </a:r>
            <a:r>
              <a:rPr lang="tr-TR" altLang="tr-TR" sz="2800" b="1" i="1" u="sng">
                <a:solidFill>
                  <a:srgbClr val="7030A0"/>
                </a:solidFill>
              </a:rPr>
              <a:t>Eğitim alanındaki program kavramı</a:t>
            </a:r>
            <a:r>
              <a:rPr lang="tr-TR" altLang="tr-TR" sz="2800" b="1"/>
              <a:t>; </a:t>
            </a:r>
            <a:r>
              <a:rPr lang="tr-TR" altLang="tr-TR" sz="2800" b="1" i="1">
                <a:solidFill>
                  <a:srgbClr val="0070C0"/>
                </a:solidFill>
              </a:rPr>
              <a:t>eğitim programı, öğretim programı, okul programı, müfredat programı ve ders programı </a:t>
            </a:r>
            <a:r>
              <a:rPr lang="tr-TR" altLang="tr-TR" sz="2800" b="1"/>
              <a:t>gibi isimler altında incelenmektedir.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B417F-FDC2-4F3A-AD41-330CE6A5B583}" type="slidenum">
              <a:rPr lang="tr-TR"/>
              <a:pPr>
                <a:defRPr/>
              </a:pPr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06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395288" y="764704"/>
            <a:ext cx="82804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B0F0"/>
                </a:solidFill>
              </a:rPr>
              <a:t>Eğitim Programı</a:t>
            </a:r>
            <a:endParaRPr lang="tr-TR" altLang="tr-TR" sz="3600" dirty="0">
              <a:solidFill>
                <a:srgbClr val="00B0F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>
                <a:solidFill>
                  <a:schemeClr val="accent2"/>
                </a:solidFill>
              </a:rPr>
              <a:t>Eğitim programı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7030A0"/>
                </a:solidFill>
              </a:rPr>
              <a:t>tüm programları kapsayacak nitelikte geniş ve kapsamlıdır</a:t>
            </a:r>
            <a:r>
              <a:rPr lang="tr-TR" altLang="tr-TR" sz="2800" b="1" dirty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Eğitim programı bireyin okul içi ve okul dışı okul ile ilgili yapılan planlı tüm eğitim etkinliklerini içine alan programdır. </a:t>
            </a:r>
            <a:r>
              <a:rPr lang="tr-TR" altLang="tr-TR" sz="2800" b="1" i="1" u="sng" dirty="0">
                <a:solidFill>
                  <a:srgbClr val="00B050"/>
                </a:solidFill>
              </a:rPr>
              <a:t>Okulla ilgili her şeydir</a:t>
            </a:r>
            <a:r>
              <a:rPr lang="tr-TR" altLang="tr-TR" sz="2800" b="1" dirty="0"/>
              <a:t>. Literatürde eğitim programının çeşitli tanımları ile karşılaşmaktayız. </a:t>
            </a:r>
            <a:r>
              <a:rPr lang="tr-TR" altLang="tr-TR" sz="2800" b="1" dirty="0" err="1"/>
              <a:t>Oliver</a:t>
            </a:r>
            <a:r>
              <a:rPr lang="tr-TR" altLang="tr-TR" sz="2800" b="1" dirty="0"/>
              <a:t>’ e göre temelde program, öğretmenin çalışmaları sonucu öğrencilerin karşı karşıya geldikleri durumlardır.  </a:t>
            </a:r>
            <a:r>
              <a:rPr lang="tr-TR" altLang="tr-TR" sz="2800" b="1" dirty="0" err="1"/>
              <a:t>Saylor</a:t>
            </a:r>
            <a:r>
              <a:rPr lang="tr-TR" altLang="tr-TR" sz="2800" b="1" dirty="0"/>
              <a:t> ve Alexander, programı </a:t>
            </a:r>
            <a:r>
              <a:rPr lang="tr-TR" altLang="tr-TR" sz="2800" b="1" i="1" u="sng" dirty="0"/>
              <a:t>“okulun, okul içi ve dışındaki bütün durumlarda beklenen sonuçlara ulaşmak için giriştiği bütün çabalar” </a:t>
            </a:r>
            <a:r>
              <a:rPr lang="tr-TR" altLang="tr-TR" sz="2800" b="1" dirty="0"/>
              <a:t>olarak tanımlamaktadır.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613F3-4C03-47C9-92E3-84DB3F3A460A}" type="slidenum">
              <a:rPr lang="tr-TR"/>
              <a:pPr>
                <a:defRPr/>
              </a:pPr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970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395288" y="839788"/>
            <a:ext cx="82804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i="1" u="sng">
                <a:solidFill>
                  <a:srgbClr val="7030A0"/>
                </a:solidFill>
              </a:rPr>
              <a:t>Bir eğitim programında bulunması gereken ilkeler: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1. </a:t>
            </a:r>
            <a:r>
              <a:rPr lang="tr-TR" altLang="tr-TR" sz="2800" b="1">
                <a:solidFill>
                  <a:srgbClr val="FF0000"/>
                </a:solidFill>
              </a:rPr>
              <a:t>Eğitim programı, milli ve mahalli olmalıdır</a:t>
            </a:r>
            <a:r>
              <a:rPr lang="tr-TR" altLang="tr-TR" sz="2800" b="1"/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2. </a:t>
            </a:r>
            <a:r>
              <a:rPr lang="tr-TR" altLang="tr-TR" sz="2800" b="1">
                <a:solidFill>
                  <a:srgbClr val="0070C0"/>
                </a:solidFill>
              </a:rPr>
              <a:t>Milli birlik duygusu ve milli kültür anlayışı vermeli ve öğrenciye ideal kazandırmalıdır.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3. </a:t>
            </a:r>
            <a:r>
              <a:rPr lang="tr-TR" altLang="tr-TR" sz="2800" b="1">
                <a:solidFill>
                  <a:srgbClr val="7030A0"/>
                </a:solidFill>
              </a:rPr>
              <a:t>Toplumun inancına, örf ve âdetlerine ters düşmemelidir.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55021-1D51-4D9E-9007-CE3174AC3D4D}" type="slidenum">
              <a:rPr lang="tr-TR"/>
              <a:pPr>
                <a:defRPr/>
              </a:pPr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552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84" t="6514" r="16989" b="7071"/>
          <a:stretch/>
        </p:blipFill>
        <p:spPr>
          <a:xfrm>
            <a:off x="7524328" y="469414"/>
            <a:ext cx="1214970" cy="1152128"/>
          </a:xfrm>
          <a:prstGeom prst="ellipse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846615" y="421213"/>
            <a:ext cx="55948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T.C.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MİLLİ EĞİTİM BAKANLIĞI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Hayat Boyu Öğrenme Genel Müdürlüğü</a:t>
            </a:r>
            <a:endParaRPr lang="tr-T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84" t="6514" r="16989" b="7071"/>
          <a:stretch/>
        </p:blipFill>
        <p:spPr>
          <a:xfrm>
            <a:off x="315299" y="421213"/>
            <a:ext cx="1214970" cy="1152128"/>
          </a:xfrm>
          <a:prstGeom prst="ellipse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701078" y="3068960"/>
            <a:ext cx="58530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ORYANTASYON   NEDİR ?</a:t>
            </a:r>
            <a:endParaRPr lang="tr-TR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2988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395288" y="695325"/>
            <a:ext cx="8280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i="1" u="sng">
                <a:solidFill>
                  <a:srgbClr val="7030A0"/>
                </a:solidFill>
              </a:rPr>
              <a:t>Bir eğitim programında bulunması gereken ilkeler: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4. </a:t>
            </a:r>
            <a:r>
              <a:rPr lang="tr-TR" altLang="tr-TR" sz="2800" b="1">
                <a:solidFill>
                  <a:srgbClr val="FF0000"/>
                </a:solidFill>
              </a:rPr>
              <a:t>Dil, tarih, bayrak ve vatan birliğinin teminine yönelik olmalıdır.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5. </a:t>
            </a:r>
            <a:r>
              <a:rPr lang="tr-TR" altLang="tr-TR" sz="2800" b="1">
                <a:solidFill>
                  <a:srgbClr val="00B050"/>
                </a:solidFill>
              </a:rPr>
              <a:t>Teknolojik gelişmelere açık, bilimsel verilere sahip olmalıdır.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6. </a:t>
            </a:r>
            <a:r>
              <a:rPr lang="tr-TR" altLang="tr-TR" sz="2800" b="1">
                <a:solidFill>
                  <a:srgbClr val="7030A0"/>
                </a:solidFill>
              </a:rPr>
              <a:t>Esnek ve uygulama kolaylığı olmalıdır</a:t>
            </a:r>
            <a:r>
              <a:rPr lang="tr-TR" altLang="tr-TR" sz="2800" b="1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D67E2-51B2-46B3-B8A1-921104E1AC4F}" type="slidenum">
              <a:rPr lang="tr-TR"/>
              <a:pPr>
                <a:defRPr/>
              </a:pPr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298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391294" y="692696"/>
            <a:ext cx="82804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B050"/>
                </a:solidFill>
              </a:rPr>
              <a:t>Öğretim Programı</a:t>
            </a:r>
            <a:endParaRPr lang="tr-TR" altLang="tr-TR" sz="36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>
                <a:solidFill>
                  <a:srgbClr val="FF0000"/>
                </a:solidFill>
              </a:rPr>
              <a:t>Öğretim programı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F0"/>
                </a:solidFill>
              </a:rPr>
              <a:t>derslerde okutulacak konuları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7030A0"/>
                </a:solidFill>
              </a:rPr>
              <a:t>bunların amaçlarını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50"/>
                </a:solidFill>
              </a:rPr>
              <a:t>kaç saat okutulacaklarını</a:t>
            </a:r>
            <a:r>
              <a:rPr lang="tr-TR" altLang="tr-TR" sz="2800" b="1" dirty="0"/>
              <a:t>,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öğretim metot ve tekniklerini gösteren bir belgedir</a:t>
            </a:r>
            <a:r>
              <a:rPr lang="tr-TR" altLang="tr-TR" sz="2800" b="1" dirty="0"/>
              <a:t>. İlköğretim ve lise programlarını, öğretim programı olarak anlamamız mümkündür. Öğretim programı dersin işlenişi ile ilgili her şeydir. </a:t>
            </a:r>
            <a:r>
              <a:rPr lang="tr-TR" altLang="tr-TR" sz="2800" b="1" i="1" u="sng" dirty="0"/>
              <a:t>Bireye kazandırılması düşünülen davranışların ne olduğu, bu davranışların nasıl kazandırılacağının, kazandırılıp kazandırılmadığının nasıl anlaşılacağının gösterildiği dokümana denir.</a:t>
            </a:r>
            <a:r>
              <a:rPr lang="tr-TR" altLang="tr-TR" sz="2800" b="1" dirty="0"/>
              <a:t/>
            </a:r>
            <a:br>
              <a:rPr lang="tr-TR" altLang="tr-TR" sz="2800" b="1" dirty="0"/>
            </a:br>
            <a:r>
              <a:rPr lang="tr-TR" altLang="tr-TR" sz="2800" b="1" dirty="0"/>
              <a:t>     Eğitim programını, bir okulda yapılacak eğitim ve öğretim etkinliklerini düzenleyen bir belge olarak da düşünmek mümkündür.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F697C-3121-4DEF-957F-65D3B97DDA03}" type="slidenum">
              <a:rPr lang="tr-TR"/>
              <a:pPr>
                <a:defRPr/>
              </a:pPr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628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395288" y="508000"/>
            <a:ext cx="82804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FF0000"/>
                </a:solidFill>
              </a:rPr>
              <a:t>Ders Programı</a:t>
            </a:r>
            <a:endParaRPr lang="tr-TR" altLang="tr-TR" sz="360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>      </a:t>
            </a:r>
            <a:r>
              <a:rPr lang="tr-TR" altLang="tr-TR" sz="2800" b="1"/>
              <a:t>Ders programı; </a:t>
            </a:r>
            <a:r>
              <a:rPr lang="tr-TR" altLang="tr-TR" sz="2800" b="1">
                <a:solidFill>
                  <a:srgbClr val="FF0000"/>
                </a:solidFill>
              </a:rPr>
              <a:t>bir dersin amacı</a:t>
            </a:r>
            <a:r>
              <a:rPr lang="tr-TR" altLang="tr-TR" sz="2800" b="1"/>
              <a:t>, </a:t>
            </a:r>
            <a:r>
              <a:rPr lang="tr-TR" altLang="tr-TR" sz="2800" b="1">
                <a:solidFill>
                  <a:srgbClr val="FFC000"/>
                </a:solidFill>
              </a:rPr>
              <a:t>muhtevası</a:t>
            </a:r>
            <a:r>
              <a:rPr lang="tr-TR" altLang="tr-TR" sz="2800" b="1"/>
              <a:t>, </a:t>
            </a:r>
            <a:r>
              <a:rPr lang="tr-TR" altLang="tr-TR" sz="2800" b="1">
                <a:solidFill>
                  <a:srgbClr val="7030A0"/>
                </a:solidFill>
              </a:rPr>
              <a:t>öğretme öğrenme süreçleri ve değerlendirmesinden oluşmaktadır.</a:t>
            </a:r>
            <a:r>
              <a:rPr lang="tr-TR" altLang="tr-TR" sz="2800" b="1"/>
              <a:t> </a:t>
            </a:r>
            <a:r>
              <a:rPr lang="tr-TR" altLang="tr-TR" sz="2800" b="1" i="1" u="sng"/>
              <a:t>Matematik, Fen Bilgisi, Tarih ve Türkçe gibi tüm dersler için, ders programı yapılır</a:t>
            </a:r>
            <a:r>
              <a:rPr lang="tr-TR" altLang="tr-TR" sz="2800" b="1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E913A-720B-4EA7-9CF5-32A5692A87BF}" type="slidenum">
              <a:rPr lang="tr-TR"/>
              <a:pPr>
                <a:defRPr/>
              </a:pPr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124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395263" y="908720"/>
            <a:ext cx="8280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7030A0"/>
                </a:solidFill>
              </a:rPr>
              <a:t>Metot Nedir?</a:t>
            </a:r>
            <a:endParaRPr lang="tr-TR" altLang="tr-TR" sz="3600" dirty="0">
              <a:solidFill>
                <a:srgbClr val="7030A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</a:t>
            </a:r>
            <a:r>
              <a:rPr lang="tr-TR" altLang="tr-TR" sz="2800" b="1" dirty="0">
                <a:solidFill>
                  <a:srgbClr val="7030A0"/>
                </a:solidFill>
              </a:rPr>
              <a:t>Metot</a:t>
            </a:r>
            <a:r>
              <a:rPr lang="tr-TR" altLang="tr-TR" sz="2800" b="1" dirty="0"/>
              <a:t>;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bir amaca varmak için, doğruluğu ve başarısı denenmiş en kısa, en emin yol, hareket ve iş tutma tarzı olarak bilinmektedir.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</a:t>
            </a:r>
            <a:r>
              <a:rPr lang="tr-TR" altLang="tr-TR" sz="2800" b="1" dirty="0">
                <a:solidFill>
                  <a:srgbClr val="FF0000"/>
                </a:solidFill>
              </a:rPr>
              <a:t>Öğretimde metot ise</a:t>
            </a:r>
            <a:r>
              <a:rPr lang="tr-TR" altLang="tr-TR" sz="2800" b="1" dirty="0"/>
              <a:t>; </a:t>
            </a:r>
            <a:r>
              <a:rPr lang="tr-TR" altLang="tr-TR" sz="2800" b="1" dirty="0">
                <a:solidFill>
                  <a:srgbClr val="7030A0"/>
                </a:solidFill>
              </a:rPr>
              <a:t>kısa zamanda daha çok amacın gerçekleşmesini sağlayacak bir çalışma tarzıdır</a:t>
            </a:r>
            <a:r>
              <a:rPr lang="tr-TR" altLang="tr-TR" sz="2800" b="1" dirty="0"/>
              <a:t>. </a:t>
            </a:r>
            <a:r>
              <a:rPr lang="tr-TR" altLang="tr-TR" sz="2800" b="1" dirty="0">
                <a:solidFill>
                  <a:srgbClr val="FF0000"/>
                </a:solidFill>
              </a:rPr>
              <a:t>Başka bir ifadeyle metot</a:t>
            </a:r>
            <a:r>
              <a:rPr lang="tr-TR" altLang="tr-TR" sz="2800" b="1" dirty="0"/>
              <a:t>;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öğrenciyi, eğitimin amaçlarına en çabuk ve en güvenilir olarak ulaştıracak bir yol demektir.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B0639-AF96-4330-9CDF-93E16F87A109}" type="slidenum">
              <a:rPr lang="tr-TR"/>
              <a:pPr>
                <a:defRPr/>
              </a:pPr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80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367879" y="692696"/>
            <a:ext cx="82804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7030A0"/>
                </a:solidFill>
              </a:rPr>
              <a:t>Teknik Nedir?</a:t>
            </a:r>
            <a:endParaRPr lang="tr-TR" altLang="tr-TR" sz="3600" dirty="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dirty="0"/>
              <a:t>   </a:t>
            </a:r>
            <a:r>
              <a:rPr lang="tr-TR" altLang="tr-TR" sz="2800" b="1" dirty="0">
                <a:solidFill>
                  <a:srgbClr val="FF0000"/>
                </a:solidFill>
              </a:rPr>
              <a:t>Öğretimde teknik</a:t>
            </a:r>
            <a:r>
              <a:rPr lang="tr-TR" altLang="tr-TR" sz="2800" b="1" dirty="0"/>
              <a:t>; </a:t>
            </a:r>
            <a:r>
              <a:rPr lang="tr-TR" altLang="tr-TR" sz="2800" b="1" dirty="0">
                <a:solidFill>
                  <a:srgbClr val="0070C0"/>
                </a:solidFill>
              </a:rPr>
              <a:t>öğretim metotlarının uygulama biçimlerini ifade etmektedir.</a:t>
            </a:r>
            <a:r>
              <a:rPr lang="tr-TR" altLang="tr-TR" sz="2800" b="1" dirty="0"/>
              <a:t> </a:t>
            </a:r>
            <a:r>
              <a:rPr lang="tr-TR" altLang="tr-TR" sz="2800" b="1" i="1" u="sng" dirty="0"/>
              <a:t>Her öğretmenin, öğretme metodunu uygulamaya koyma biçimi vardır. </a:t>
            </a:r>
            <a:r>
              <a:rPr lang="tr-TR" altLang="tr-TR" sz="2800" b="1" dirty="0"/>
              <a:t>Bu onun </a:t>
            </a:r>
            <a:r>
              <a:rPr lang="tr-TR" altLang="tr-TR" sz="2800" b="1" dirty="0">
                <a:solidFill>
                  <a:srgbClr val="7030A0"/>
                </a:solidFill>
              </a:rPr>
              <a:t>“öğretim tekniklerini” </a:t>
            </a:r>
            <a:r>
              <a:rPr lang="tr-TR" altLang="tr-TR" sz="2800" b="1" dirty="0"/>
              <a:t>ortaya koymaktadır.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Başka bir ifadeyle öğretim tekniği, bir metodu ustalıkla kişiye özgü olarak uygulamaya koyma şeklidir.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A6398-110A-4D2D-94F7-2789423FF5B3}" type="slidenum">
              <a:rPr lang="tr-TR"/>
              <a:pPr>
                <a:defRPr/>
              </a:pPr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482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365026" y="692696"/>
            <a:ext cx="82804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FF0000"/>
                </a:solidFill>
              </a:rPr>
              <a:t>Eğitim Teknolojisi Nedir?</a:t>
            </a:r>
            <a:endParaRPr lang="tr-TR" altLang="tr-TR" sz="36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dirty="0"/>
              <a:t>    </a:t>
            </a:r>
            <a:r>
              <a:rPr lang="tr-TR" altLang="tr-TR" sz="2800" b="1" dirty="0">
                <a:solidFill>
                  <a:srgbClr val="7030A0"/>
                </a:solidFill>
              </a:rPr>
              <a:t>Eğitim teknolojisi</a:t>
            </a:r>
            <a:r>
              <a:rPr lang="tr-TR" altLang="tr-TR" sz="2800" b="1" dirty="0"/>
              <a:t>; </a:t>
            </a:r>
            <a:r>
              <a:rPr lang="tr-TR" altLang="tr-TR" sz="2800" b="1" dirty="0">
                <a:solidFill>
                  <a:srgbClr val="7030A0"/>
                </a:solidFill>
              </a:rPr>
              <a:t>teknolojinin ürünü olarak ortaya çıkan yeni araç ve gereçlerin (radyo, televizyon, internet, bilgisayar, projeksiyon makinesi, film şeritleri, slâyt, kaset vs... ) eğitim kurumlarına sokulması ve bunların öğretmenler tarafından, eğitim ve öğretimde kullanılmasını ifade etmektedir.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B3E3E-9679-45BD-BA45-F63321C52EDF}" type="slidenum">
              <a:rPr lang="tr-TR"/>
              <a:pPr>
                <a:defRPr/>
              </a:pPr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560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395288" y="703262"/>
            <a:ext cx="8280400" cy="615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4000" b="1" dirty="0">
                <a:solidFill>
                  <a:srgbClr val="7030A0"/>
                </a:solidFill>
              </a:rPr>
              <a:t>Kültür </a:t>
            </a:r>
            <a:endParaRPr lang="tr-TR" altLang="tr-TR" sz="4000" dirty="0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</a:t>
            </a:r>
            <a:r>
              <a:rPr lang="tr-TR" altLang="tr-TR" sz="2800" b="1" dirty="0">
                <a:solidFill>
                  <a:srgbClr val="0070C0"/>
                </a:solidFill>
              </a:rPr>
              <a:t>Eğitimin tek amacı kültürün devamlılığını sağlamaktır</a:t>
            </a:r>
            <a:r>
              <a:rPr lang="tr-TR" altLang="tr-TR" sz="2800" b="1" dirty="0"/>
              <a:t>.</a:t>
            </a:r>
            <a:br>
              <a:rPr lang="tr-TR" altLang="tr-TR" sz="2800" b="1" dirty="0"/>
            </a:br>
            <a:r>
              <a:rPr lang="tr-TR" altLang="tr-TR" sz="2800" b="1" dirty="0" err="1">
                <a:solidFill>
                  <a:srgbClr val="FF0000"/>
                </a:solidFill>
              </a:rPr>
              <a:t>Kültürleme</a:t>
            </a:r>
            <a:r>
              <a:rPr lang="tr-TR" altLang="tr-TR" sz="2800" b="1" dirty="0">
                <a:solidFill>
                  <a:srgbClr val="FF0000"/>
                </a:solidFill>
              </a:rPr>
              <a:t> çeşitleri:</a:t>
            </a:r>
            <a:r>
              <a:rPr lang="tr-TR" altLang="tr-TR" sz="2800" b="1" dirty="0"/>
              <a:t/>
            </a:r>
            <a:br>
              <a:rPr lang="tr-TR" altLang="tr-TR" sz="2800" b="1" dirty="0"/>
            </a:br>
            <a:r>
              <a:rPr lang="tr-TR" altLang="tr-TR" sz="2800" b="1" dirty="0">
                <a:solidFill>
                  <a:srgbClr val="7030A0"/>
                </a:solidFill>
              </a:rPr>
              <a:t>1-Zoraki kültür: </a:t>
            </a:r>
            <a:r>
              <a:rPr lang="tr-TR" altLang="tr-TR" sz="2800" b="1" dirty="0">
                <a:solidFill>
                  <a:srgbClr val="00B050"/>
                </a:solidFill>
              </a:rPr>
              <a:t>Kültürel süreçlerin zorla bireye kazandırılması demektir</a:t>
            </a:r>
            <a:r>
              <a:rPr lang="tr-TR" altLang="tr-TR" sz="2800" b="1" dirty="0"/>
              <a:t>. </a:t>
            </a:r>
            <a:r>
              <a:rPr lang="tr-TR" altLang="tr-TR" sz="2800" b="1" i="1" u="sng" dirty="0"/>
              <a:t>Propaganda buna en güzel örnektir.</a:t>
            </a:r>
            <a:r>
              <a:rPr lang="tr-TR" altLang="tr-TR" sz="2800" b="1" dirty="0"/>
              <a:t/>
            </a:r>
            <a:br>
              <a:rPr lang="tr-TR" altLang="tr-TR" sz="2800" b="1" dirty="0"/>
            </a:br>
            <a:r>
              <a:rPr lang="tr-TR" altLang="tr-TR" sz="2800" b="1" dirty="0"/>
              <a:t>2-</a:t>
            </a:r>
            <a:r>
              <a:rPr lang="tr-TR" altLang="tr-TR" sz="2800" b="1" dirty="0">
                <a:solidFill>
                  <a:srgbClr val="00B050"/>
                </a:solidFill>
              </a:rPr>
              <a:t>Gelişigüzel kültür</a:t>
            </a:r>
            <a:r>
              <a:rPr lang="tr-TR" altLang="tr-TR" sz="2800" b="1" dirty="0"/>
              <a:t>. </a:t>
            </a:r>
            <a:r>
              <a:rPr lang="tr-TR" altLang="tr-TR" sz="2800" b="1" i="1" u="sng" dirty="0"/>
              <a:t>Değerler bireye farkında olmadan kazandırılır. Sokakta yolda işte.</a:t>
            </a:r>
            <a:r>
              <a:rPr lang="tr-TR" altLang="tr-TR" sz="2800" b="1" dirty="0"/>
              <a:t/>
            </a:r>
            <a:br>
              <a:rPr lang="tr-TR" altLang="tr-TR" sz="2800" b="1" dirty="0"/>
            </a:br>
            <a:r>
              <a:rPr lang="tr-TR" altLang="tr-TR" sz="2800" b="1" dirty="0">
                <a:solidFill>
                  <a:srgbClr val="0070C0"/>
                </a:solidFill>
              </a:rPr>
              <a:t>3-Kasıtlı </a:t>
            </a:r>
            <a:r>
              <a:rPr lang="tr-TR" altLang="tr-TR" sz="2800" b="1" dirty="0" err="1">
                <a:solidFill>
                  <a:srgbClr val="0070C0"/>
                </a:solidFill>
              </a:rPr>
              <a:t>kültürleme</a:t>
            </a:r>
            <a:r>
              <a:rPr lang="tr-TR" altLang="tr-TR" sz="2800" b="1" dirty="0"/>
              <a:t>: </a:t>
            </a:r>
            <a:r>
              <a:rPr lang="tr-TR" altLang="tr-TR" sz="2800" b="1" dirty="0">
                <a:solidFill>
                  <a:srgbClr val="0070C0"/>
                </a:solidFill>
              </a:rPr>
              <a:t>Okullarda planlı programlı olarak yapılır.</a:t>
            </a:r>
            <a:r>
              <a:rPr lang="tr-TR" altLang="tr-TR" sz="2800" b="1" dirty="0"/>
              <a:t> </a:t>
            </a:r>
            <a:r>
              <a:rPr lang="tr-TR" altLang="tr-TR" sz="2800" b="1" i="1" u="sng" dirty="0"/>
              <a:t>İnsanla ilgilidir ve kültürün devamlılığı amaçlanır.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6753E-5985-4BFB-9C16-E4CD9BC57C69}" type="slidenum">
              <a:rPr lang="tr-TR"/>
              <a:pPr>
                <a:defRPr/>
              </a:pPr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096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Bilim nedir?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Y</a:t>
            </a:r>
            <a:r>
              <a:rPr lang="tr-TR" dirty="0" smtClean="0">
                <a:solidFill>
                  <a:schemeClr val="tx1"/>
                </a:solidFill>
              </a:rPr>
              <a:t>öntemle </a:t>
            </a:r>
            <a:r>
              <a:rPr lang="tr-TR" dirty="0">
                <a:solidFill>
                  <a:schemeClr val="tx1"/>
                </a:solidFill>
              </a:rPr>
              <a:t>elde edilen ve uygulamayla doğrulanan, her zaman ve her yerde geçerlik ve kesinlik nitelikleri taşıyan yöntemli ve dizgesel bilgi.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3A24D-25F7-4721-AB53-5A189348967A}" type="slidenum">
              <a:rPr lang="tr-TR" smtClean="0"/>
              <a:pPr>
                <a:defRPr/>
              </a:pPr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327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395288" y="-603250"/>
            <a:ext cx="8280400" cy="895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/>
            </a:r>
            <a:br>
              <a:rPr lang="tr-TR" altLang="tr-TR" sz="2800"/>
            </a:br>
            <a:r>
              <a:rPr lang="tr-TR" altLang="tr-TR" sz="3600" b="1"/>
              <a:t>Değerlendirme</a:t>
            </a:r>
            <a:endParaRPr lang="tr-TR" altLang="tr-TR" sz="280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   Eğitim programında hedefler ve içerik belirlenip, </a:t>
            </a:r>
            <a:r>
              <a:rPr lang="tr-TR" altLang="tr-TR" sz="2800" b="1" i="1" u="sng">
                <a:solidFill>
                  <a:srgbClr val="FF0000"/>
                </a:solidFill>
              </a:rPr>
              <a:t>öğrenme öğretme etkinlikleri gerçekleştirildikten sonra</a:t>
            </a:r>
            <a:r>
              <a:rPr lang="tr-TR" altLang="tr-TR" sz="2800" b="1"/>
              <a:t> sıra </a:t>
            </a:r>
            <a:r>
              <a:rPr lang="tr-TR" altLang="tr-TR" sz="2800" b="1" i="1" u="sng">
                <a:solidFill>
                  <a:srgbClr val="7030A0"/>
                </a:solidFill>
              </a:rPr>
              <a:t>ne kadar öğrenildi sorusunun </a:t>
            </a:r>
            <a:r>
              <a:rPr lang="tr-TR" altLang="tr-TR" sz="2800" b="1"/>
              <a:t>cevabını bulmaya gelmiştir. </a:t>
            </a:r>
            <a:r>
              <a:rPr lang="tr-TR" altLang="tr-TR" sz="2800" b="1" i="1" u="sng"/>
              <a:t>Eğitimde ne kadar öğrenildi sorusunun cevabı ölçme ve değerlendirme işlemi sonucunda tespit edilir.</a:t>
            </a:r>
            <a:r>
              <a:rPr lang="tr-TR" altLang="tr-TR" sz="2800" b="1"/>
              <a:t> </a:t>
            </a:r>
            <a:r>
              <a:rPr lang="tr-TR" altLang="tr-TR" sz="2800" b="1" i="1" u="sng">
                <a:solidFill>
                  <a:srgbClr val="FF0000"/>
                </a:solidFill>
              </a:rPr>
              <a:t>Değerlendirme</a:t>
            </a:r>
            <a:r>
              <a:rPr lang="tr-TR" altLang="tr-TR" sz="2800" b="1"/>
              <a:t>; ölçme sonuçlarının, </a:t>
            </a:r>
            <a:r>
              <a:rPr lang="tr-TR" altLang="tr-TR" sz="2800" b="1" i="1" u="sng">
                <a:solidFill>
                  <a:srgbClr val="7030A0"/>
                </a:solidFill>
              </a:rPr>
              <a:t>aynı alana ait bir ölçüt (kriter) ile kıyaslanarak bir değer yargısına ve oradan da bir karara ulaşma sürecidir.</a:t>
            </a:r>
            <a:r>
              <a:rPr lang="tr-TR" altLang="tr-TR" sz="2800"/>
              <a:t/>
            </a:r>
            <a:br>
              <a:rPr lang="tr-TR" altLang="tr-TR" sz="2800"/>
            </a:br>
            <a:r>
              <a:rPr lang="tr-TR" altLang="tr-TR" sz="2800"/>
              <a:t/>
            </a:r>
            <a:br>
              <a:rPr lang="tr-TR" altLang="tr-TR" sz="2800"/>
            </a:b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17CA3-3014-4192-A54C-0CBF52052220}" type="slidenum">
              <a:rPr lang="tr-TR"/>
              <a:pPr>
                <a:defRPr/>
              </a:pPr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635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395288" y="-603250"/>
            <a:ext cx="8280400" cy="766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/>
            </a:r>
            <a:br>
              <a:rPr lang="tr-TR" altLang="tr-TR" sz="2800"/>
            </a:br>
            <a:r>
              <a:rPr lang="tr-TR" altLang="tr-TR" sz="3600" b="1"/>
              <a:t>Değerlendirme</a:t>
            </a:r>
            <a:endParaRPr lang="tr-TR" altLang="tr-TR" sz="280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>    </a:t>
            </a:r>
            <a:r>
              <a:rPr lang="tr-TR" altLang="tr-TR" sz="2800" b="1"/>
              <a:t>Eğitimde ölçme ve değerlendirme işlemi sonucunda, </a:t>
            </a:r>
            <a:r>
              <a:rPr lang="tr-TR" altLang="tr-TR" sz="2800" b="1">
                <a:solidFill>
                  <a:srgbClr val="7030A0"/>
                </a:solidFill>
              </a:rPr>
              <a:t>hem öğretmenin öğretim liderliğindeki başarısı </a:t>
            </a:r>
            <a:r>
              <a:rPr lang="tr-TR" altLang="tr-TR" sz="2800" b="1"/>
              <a:t>hem de </a:t>
            </a:r>
            <a:r>
              <a:rPr lang="tr-TR" altLang="tr-TR" sz="2800" b="1">
                <a:solidFill>
                  <a:srgbClr val="FF0000"/>
                </a:solidFill>
              </a:rPr>
              <a:t>öğrencinin öğrenme işlemindeki başarısı tespit edilmiş olur</a:t>
            </a:r>
            <a:r>
              <a:rPr lang="tr-TR" altLang="tr-TR" sz="2800" b="1"/>
              <a:t>. </a:t>
            </a:r>
            <a:r>
              <a:rPr lang="tr-TR" altLang="tr-TR" sz="2800" b="1" i="1" u="sng"/>
              <a:t>Ölçemediğimiz bir süreci geliştiremeyeceğimiz için eğitimde ölçme ve değerlendirme işlemi önemlidir. </a:t>
            </a:r>
            <a:r>
              <a:rPr lang="tr-TR" altLang="tr-TR" sz="2800" b="1"/>
              <a:t>Ancak </a:t>
            </a:r>
            <a:r>
              <a:rPr lang="tr-TR" altLang="tr-TR" sz="2800" b="1" i="1" u="sng">
                <a:solidFill>
                  <a:srgbClr val="0070C0"/>
                </a:solidFill>
              </a:rPr>
              <a:t>ölçme ve değerlendirme bir amaç olarak değil, bir araç olarak düşünülmelidir.</a:t>
            </a:r>
            <a:r>
              <a:rPr lang="tr-TR" altLang="tr-TR" sz="2800"/>
              <a:t/>
            </a:r>
            <a:br>
              <a:rPr lang="tr-TR" altLang="tr-TR" sz="2800"/>
            </a:b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538EB-2EF3-4066-B8EC-BCA95EF45736}" type="slidenum">
              <a:rPr lang="tr-TR"/>
              <a:pPr>
                <a:defRPr/>
              </a:pPr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741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431540" y="548680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>
                <a:solidFill>
                  <a:schemeClr val="bg1"/>
                </a:solidFill>
              </a:rPr>
              <a:t>Oryantasyonun kelime anlamı nedir</a:t>
            </a:r>
            <a:r>
              <a:rPr lang="tr-TR" sz="3200" dirty="0" smtClean="0">
                <a:solidFill>
                  <a:schemeClr val="bg1"/>
                </a:solidFill>
              </a:rPr>
              <a:t>?</a:t>
            </a:r>
          </a:p>
          <a:p>
            <a:endParaRPr lang="tr-TR" sz="3200" b="0" dirty="0">
              <a:solidFill>
                <a:schemeClr val="bg1"/>
              </a:solidFill>
            </a:endParaRPr>
          </a:p>
          <a:p>
            <a:r>
              <a:rPr lang="tr-TR" sz="3200" b="0" dirty="0">
                <a:solidFill>
                  <a:schemeClr val="bg1"/>
                </a:solidFill>
              </a:rPr>
              <a:t>Yönlendirme, kılavuzluk etme anlamlarını taşıyan ve Fransızca </a:t>
            </a:r>
            <a:r>
              <a:rPr lang="tr-TR" sz="3200" b="0" dirty="0" err="1">
                <a:solidFill>
                  <a:schemeClr val="bg1"/>
                </a:solidFill>
              </a:rPr>
              <a:t>orientation</a:t>
            </a:r>
            <a:r>
              <a:rPr lang="tr-TR" sz="3200" b="0" dirty="0">
                <a:solidFill>
                  <a:schemeClr val="bg1"/>
                </a:solidFill>
              </a:rPr>
              <a:t> kelimesinin Türkçe söylenişi olan oryantasyon ile işe yeni başlayan çalışanların işin gerektirdiği tutum ve bilgileri edinmeleri, düşünsel ve/veya bedensel becerileri kazanmaları, bu şekilde en kısa zamanda kendilerini önemli hissederek kuruma aidiyet hissinin oluşması, işe ve kuruma uyumlarının sağlanması </a:t>
            </a:r>
            <a:r>
              <a:rPr lang="tr-TR" sz="3200" b="0" dirty="0" smtClean="0">
                <a:solidFill>
                  <a:schemeClr val="bg1"/>
                </a:solidFill>
              </a:rPr>
              <a:t>amaçlanır.</a:t>
            </a:r>
            <a:endParaRPr lang="tr-TR" sz="3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4588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2C648-D0D4-444B-84EC-399671174F3C}" type="slidenum">
              <a:rPr lang="tr-TR"/>
              <a:pPr>
                <a:defRPr/>
              </a:pPr>
              <a:t>40</a:t>
            </a:fld>
            <a:endParaRPr lang="tr-TR"/>
          </a:p>
        </p:txBody>
      </p:sp>
      <p:sp>
        <p:nvSpPr>
          <p:cNvPr id="4" name="Rectangle 3"/>
          <p:cNvSpPr/>
          <p:nvPr/>
        </p:nvSpPr>
        <p:spPr>
          <a:xfrm>
            <a:off x="2141944" y="1916832"/>
            <a:ext cx="4860112" cy="183325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250000"/>
              </a:lnSpc>
              <a:defRPr/>
            </a:pPr>
            <a:r>
              <a:rPr lang="tr-T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Ara verelim mi ?</a:t>
            </a:r>
          </a:p>
        </p:txBody>
      </p:sp>
    </p:spTree>
    <p:extLst>
      <p:ext uri="{BB962C8B-B14F-4D97-AF65-F5344CB8AC3E}">
        <p14:creationId xmlns:p14="http://schemas.microsoft.com/office/powerpoint/2010/main" xmlns="" val="21437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ikdörtgen 8">
            <a:hlinkClick r:id="rId4" action="ppaction://hlinkfile"/>
          </p:cNvPr>
          <p:cNvSpPr/>
          <p:nvPr/>
        </p:nvSpPr>
        <p:spPr>
          <a:xfrm>
            <a:off x="574998" y="342900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</a:rPr>
              <a:t>Oryantasyon kursu içeriği </a:t>
            </a:r>
            <a:r>
              <a:rPr lang="tr-TR" sz="3200" dirty="0">
                <a:solidFill>
                  <a:schemeClr val="bg1"/>
                </a:solidFill>
              </a:rPr>
              <a:t>nedir</a:t>
            </a:r>
            <a:r>
              <a:rPr lang="tr-TR" sz="3200" dirty="0" smtClean="0">
                <a:solidFill>
                  <a:schemeClr val="bg1"/>
                </a:solidFill>
              </a:rPr>
              <a:t>?</a:t>
            </a:r>
          </a:p>
          <a:p>
            <a:endParaRPr lang="tr-TR" sz="3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4752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188" y="692150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tr-TR" b="1" dirty="0"/>
              <a:t>Eğitim/Öğretimde Temel Kavramlar</a:t>
            </a:r>
            <a:endParaRPr lang="tr-TR" dirty="0"/>
          </a:p>
          <a:p>
            <a:pPr>
              <a:defRPr/>
            </a:pPr>
            <a:r>
              <a:rPr lang="tr-TR" dirty="0"/>
              <a:t>Eğitim</a:t>
            </a:r>
          </a:p>
          <a:p>
            <a:pPr>
              <a:defRPr/>
            </a:pPr>
            <a:r>
              <a:rPr lang="tr-TR" dirty="0"/>
              <a:t>Öğretim</a:t>
            </a:r>
          </a:p>
          <a:p>
            <a:pPr>
              <a:defRPr/>
            </a:pPr>
            <a:r>
              <a:rPr lang="tr-TR" dirty="0"/>
              <a:t>Öğrenme</a:t>
            </a:r>
          </a:p>
          <a:p>
            <a:pPr>
              <a:defRPr/>
            </a:pPr>
            <a:r>
              <a:rPr lang="tr-TR" dirty="0"/>
              <a:t>Öğretme</a:t>
            </a:r>
          </a:p>
          <a:p>
            <a:pPr>
              <a:defRPr/>
            </a:pPr>
            <a:r>
              <a:rPr lang="tr-TR" dirty="0"/>
              <a:t>Strateji</a:t>
            </a:r>
          </a:p>
          <a:p>
            <a:pPr>
              <a:defRPr/>
            </a:pPr>
            <a:r>
              <a:rPr lang="tr-TR" dirty="0"/>
              <a:t>Yöntem</a:t>
            </a:r>
          </a:p>
          <a:p>
            <a:pPr>
              <a:defRPr/>
            </a:pPr>
            <a:r>
              <a:rPr lang="tr-TR" dirty="0"/>
              <a:t>Teknik</a:t>
            </a:r>
          </a:p>
          <a:p>
            <a:pPr>
              <a:defRPr/>
            </a:pPr>
            <a:r>
              <a:rPr lang="tr-TR" dirty="0"/>
              <a:t>Bilim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32F-BFAA-4FF8-A8FD-56B7C91FC919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0123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395288" y="549275"/>
            <a:ext cx="82804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 b="1">
                <a:solidFill>
                  <a:srgbClr val="0070C0"/>
                </a:solidFill>
                <a:latin typeface="Arial" charset="0"/>
              </a:rPr>
              <a:t>Giriş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i="1" u="sng">
                <a:latin typeface="Arial" charset="0"/>
              </a:rPr>
              <a:t>Eğitiminin Genel Amacı</a:t>
            </a:r>
            <a:r>
              <a:rPr lang="tr-TR" altLang="tr-TR" sz="2800" b="1">
                <a:latin typeface="Arial" charset="0"/>
              </a:rPr>
              <a:t>, </a:t>
            </a:r>
            <a:r>
              <a:rPr lang="tr-TR" altLang="tr-TR" sz="2800" b="1">
                <a:solidFill>
                  <a:srgbClr val="FF0000"/>
                </a:solidFill>
                <a:latin typeface="Arial" charset="0"/>
              </a:rPr>
              <a:t>Türk Milletinin  beden, zihin, ahlak, ruh ve duygu bakımlarından dengeli ve sağlıklı şekilde gelişmiş bir kişiliğe ve karaktere</a:t>
            </a:r>
            <a:r>
              <a:rPr lang="tr-TR" altLang="tr-TR" sz="2800" b="1">
                <a:latin typeface="Arial" charset="0"/>
              </a:rPr>
              <a:t>, </a:t>
            </a:r>
            <a:r>
              <a:rPr lang="tr-TR" altLang="tr-TR" sz="2800" b="1">
                <a:solidFill>
                  <a:srgbClr val="FFC000"/>
                </a:solidFill>
                <a:latin typeface="Arial" charset="0"/>
              </a:rPr>
              <a:t>hür ve bilimsel düşünme gücüne</a:t>
            </a:r>
            <a:r>
              <a:rPr lang="tr-TR" altLang="tr-TR" sz="2800" b="1">
                <a:latin typeface="Arial" charset="0"/>
              </a:rPr>
              <a:t>, </a:t>
            </a:r>
            <a:r>
              <a:rPr lang="tr-TR" altLang="tr-TR" sz="2800" b="1">
                <a:solidFill>
                  <a:srgbClr val="7030A0"/>
                </a:solidFill>
                <a:latin typeface="Arial" charset="0"/>
              </a:rPr>
              <a:t>geniş bir dünya görüşüne sahip</a:t>
            </a:r>
            <a:r>
              <a:rPr lang="tr-TR" altLang="tr-TR" sz="2800" b="1">
                <a:latin typeface="Arial" charset="0"/>
              </a:rPr>
              <a:t>, </a:t>
            </a:r>
            <a:r>
              <a:rPr lang="tr-TR" altLang="tr-TR" sz="2800" b="1">
                <a:solidFill>
                  <a:srgbClr val="00B050"/>
                </a:solidFill>
                <a:latin typeface="Arial" charset="0"/>
              </a:rPr>
              <a:t>insan haklarına saygılı, kişilik ve teşebbüse değer veren, </a:t>
            </a:r>
            <a:r>
              <a:rPr lang="tr-TR" altLang="tr-TR" sz="2800" b="1" i="1" u="sng">
                <a:latin typeface="Arial" charset="0"/>
              </a:rPr>
              <a:t>topluma karşı sorumluluk duyan; yapıcı, yaratıcı ve verimli kişiler olarak yetiştirmek  </a:t>
            </a:r>
            <a:r>
              <a:rPr lang="tr-TR" altLang="tr-TR" sz="2800" b="1">
                <a:latin typeface="Arial" charset="0"/>
              </a:rPr>
              <a:t>olarak belirtilmektedir. Bu amaçları gerçekleştirebilmek için ortak bir anlayış ile birliktelik en büyük zaruriyetlerden bir tanesidir. </a:t>
            </a:r>
            <a:endParaRPr lang="tr-TR" altLang="tr-TR" b="1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E770F-C9B1-40EE-8C34-C7123E430601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2" name="Komut Düğmesi: İleri veya Sonraki 1">
            <a:hlinkClick r:id="rId2" action="ppaction://hlinkfile" highlightClick="1"/>
          </p:cNvPr>
          <p:cNvSpPr/>
          <p:nvPr/>
        </p:nvSpPr>
        <p:spPr>
          <a:xfrm>
            <a:off x="7020272" y="6165304"/>
            <a:ext cx="1440160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829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FB2459-2618-442A-AC96-3CD1D6CF24F0}" type="slidenum">
              <a:rPr lang="tr-TR" altLang="tr-TR" sz="1400"/>
              <a:pPr eaLnBrk="1" hangingPunct="1"/>
              <a:t>8</a:t>
            </a:fld>
            <a:endParaRPr lang="tr-TR" altLang="tr-TR" sz="1400"/>
          </a:p>
        </p:txBody>
      </p:sp>
      <p:sp>
        <p:nvSpPr>
          <p:cNvPr id="307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6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349250" y="4994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3080" name="AutoShape 10"/>
          <p:cNvSpPr>
            <a:spLocks noChangeArrowheads="1"/>
          </p:cNvSpPr>
          <p:nvPr/>
        </p:nvSpPr>
        <p:spPr bwMode="auto">
          <a:xfrm>
            <a:off x="304800" y="304800"/>
            <a:ext cx="8686800" cy="6324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352800" y="3276600"/>
            <a:ext cx="1905000" cy="528638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800" b="1" dirty="0">
                <a:latin typeface="Comic Sans MS" pitchFamily="66" charset="0"/>
              </a:rPr>
              <a:t>EĞİTİM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895600" y="2286000"/>
            <a:ext cx="118110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Öğretim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5486400" y="3276600"/>
            <a:ext cx="1785938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Yaygın Eğitim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3048000" y="4419600"/>
            <a:ext cx="182880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Formal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371600" y="5105400"/>
            <a:ext cx="157162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Özel Eğitim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447800" y="2743200"/>
            <a:ext cx="126365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Öğrenme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886200" y="1752600"/>
            <a:ext cx="261302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Hizmetöncesi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4953000" y="4038600"/>
            <a:ext cx="1747838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Örgün Eğitim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638800" y="2286000"/>
            <a:ext cx="2154238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Hizmetiçi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371600" y="3886200"/>
            <a:ext cx="2074863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İnformal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267200" y="2590800"/>
            <a:ext cx="1249363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Öğretme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3200400" y="4953000"/>
            <a:ext cx="180657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Özel Öğretim</a:t>
            </a:r>
          </a:p>
        </p:txBody>
      </p:sp>
    </p:spTree>
    <p:extLst>
      <p:ext uri="{BB962C8B-B14F-4D97-AF65-F5344CB8AC3E}">
        <p14:creationId xmlns:p14="http://schemas.microsoft.com/office/powerpoint/2010/main" xmlns="" val="157124592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05A3A1-3E9A-4FB0-B5ED-4CECC9FB9496}" type="slidenum">
              <a:rPr lang="tr-TR" altLang="tr-TR" sz="1400"/>
              <a:pPr eaLnBrk="1" hangingPunct="1"/>
              <a:t>9</a:t>
            </a:fld>
            <a:endParaRPr lang="tr-TR" altLang="tr-TR" sz="1400"/>
          </a:p>
        </p:txBody>
      </p:sp>
      <p:graphicFrame>
        <p:nvGraphicFramePr>
          <p:cNvPr id="50394" name="Group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4740837"/>
              </p:ext>
            </p:extLst>
          </p:nvPr>
        </p:nvGraphicFramePr>
        <p:xfrm>
          <a:off x="838200" y="381000"/>
          <a:ext cx="7620000" cy="5678488"/>
        </p:xfrm>
        <a:graphic>
          <a:graphicData uri="http://schemas.openxmlformats.org/drawingml/2006/table">
            <a:tbl>
              <a:tblPr/>
              <a:tblGrid>
                <a:gridCol w="2540000"/>
                <a:gridCol w="2540000"/>
                <a:gridCol w="2540000"/>
              </a:tblGrid>
              <a:tr h="5182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 Ğ İ T İ M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08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Formal </a:t>
                      </a:r>
                      <a:r>
                        <a:rPr kumimoji="0" lang="tr-TR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Eğitim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İnformal</a:t>
                      </a:r>
                      <a:r>
                        <a:rPr kumimoji="0" lang="tr-T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Eğitim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Aile Eğitimi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Çevre Eğitimi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9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Örgün Eğitim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Okulöncesi Eğitim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İlköğretim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Ortaöğretim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Yükseköğretim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Yaygın Eğitim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Halk Eğitimi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Hizmetiçi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Eğitim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Çıraklık Eğitimi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İşbaşında Eğitim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05" name="AutoShape 161"/>
          <p:cNvSpPr>
            <a:spLocks noChangeArrowheads="1"/>
          </p:cNvSpPr>
          <p:nvPr/>
        </p:nvSpPr>
        <p:spPr bwMode="auto">
          <a:xfrm rot="1992306">
            <a:off x="3505200" y="914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06" name="AutoShape 162"/>
          <p:cNvSpPr>
            <a:spLocks noChangeArrowheads="1"/>
          </p:cNvSpPr>
          <p:nvPr/>
        </p:nvSpPr>
        <p:spPr bwMode="auto">
          <a:xfrm rot="-2717191">
            <a:off x="5745956" y="82153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07" name="AutoShape 173"/>
          <p:cNvSpPr>
            <a:spLocks noChangeArrowheads="1"/>
          </p:cNvSpPr>
          <p:nvPr/>
        </p:nvSpPr>
        <p:spPr bwMode="auto">
          <a:xfrm>
            <a:off x="2286000" y="2438400"/>
            <a:ext cx="485775" cy="747713"/>
          </a:xfrm>
          <a:prstGeom prst="downArrow">
            <a:avLst>
              <a:gd name="adj1" fmla="val 50000"/>
              <a:gd name="adj2" fmla="val 3848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08" name="AutoShape 174"/>
          <p:cNvSpPr>
            <a:spLocks noChangeArrowheads="1"/>
          </p:cNvSpPr>
          <p:nvPr/>
        </p:nvSpPr>
        <p:spPr bwMode="auto">
          <a:xfrm>
            <a:off x="4038600" y="2438400"/>
            <a:ext cx="485775" cy="747713"/>
          </a:xfrm>
          <a:prstGeom prst="downArrow">
            <a:avLst>
              <a:gd name="adj1" fmla="val 50000"/>
              <a:gd name="adj2" fmla="val 3848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cxnSp>
        <p:nvCxnSpPr>
          <p:cNvPr id="3" name="Düz Ok Bağlayıcısı 2"/>
          <p:cNvCxnSpPr/>
          <p:nvPr/>
        </p:nvCxnSpPr>
        <p:spPr>
          <a:xfrm flipH="1">
            <a:off x="2051720" y="4725144"/>
            <a:ext cx="180020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446526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kanlıkgenel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bakanlıkgenel</Template>
  <TotalTime>4948</TotalTime>
  <Words>1450</Words>
  <Application>Microsoft Office PowerPoint</Application>
  <PresentationFormat>Ekran Gösterisi (4:3)</PresentationFormat>
  <Paragraphs>386</Paragraphs>
  <Slides>40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1" baseType="lpstr">
      <vt:lpstr>bakanlıkgenel</vt:lpstr>
      <vt:lpstr>            </vt:lpstr>
      <vt:lpstr>            </vt:lpstr>
      <vt:lpstr>            </vt:lpstr>
      <vt:lpstr>            </vt:lpstr>
      <vt:lpstr>            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Bilim nedir?</vt:lpstr>
      <vt:lpstr>Slayt 38</vt:lpstr>
      <vt:lpstr>Slayt 39</vt:lpstr>
      <vt:lpstr>Slayt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İsmail</dc:creator>
  <cp:lastModifiedBy>Dell</cp:lastModifiedBy>
  <cp:revision>512</cp:revision>
  <cp:lastPrinted>2013-11-05T11:09:42Z</cp:lastPrinted>
  <dcterms:created xsi:type="dcterms:W3CDTF">2012-03-07T21:20:21Z</dcterms:created>
  <dcterms:modified xsi:type="dcterms:W3CDTF">2019-05-08T08:45:11Z</dcterms:modified>
</cp:coreProperties>
</file>